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0"/>
  </p:notesMasterIdLst>
  <p:sldIdLst>
    <p:sldId id="256" r:id="rId2"/>
    <p:sldId id="276" r:id="rId3"/>
    <p:sldId id="280" r:id="rId4"/>
    <p:sldId id="281" r:id="rId5"/>
    <p:sldId id="282" r:id="rId6"/>
    <p:sldId id="283" r:id="rId7"/>
    <p:sldId id="285" r:id="rId8"/>
    <p:sldId id="284" r:id="rId9"/>
    <p:sldId id="286" r:id="rId10"/>
    <p:sldId id="287" r:id="rId11"/>
    <p:sldId id="288" r:id="rId12"/>
    <p:sldId id="305" r:id="rId13"/>
    <p:sldId id="290" r:id="rId14"/>
    <p:sldId id="289" r:id="rId15"/>
    <p:sldId id="293" r:id="rId16"/>
    <p:sldId id="292" r:id="rId17"/>
    <p:sldId id="291" r:id="rId18"/>
    <p:sldId id="298" r:id="rId19"/>
    <p:sldId id="297" r:id="rId20"/>
    <p:sldId id="279" r:id="rId21"/>
    <p:sldId id="300" r:id="rId22"/>
    <p:sldId id="258" r:id="rId23"/>
    <p:sldId id="278" r:id="rId24"/>
    <p:sldId id="259" r:id="rId25"/>
    <p:sldId id="257" r:id="rId26"/>
    <p:sldId id="261" r:id="rId27"/>
    <p:sldId id="262" r:id="rId28"/>
    <p:sldId id="263" r:id="rId29"/>
    <p:sldId id="265" r:id="rId30"/>
    <p:sldId id="264" r:id="rId31"/>
    <p:sldId id="266" r:id="rId32"/>
    <p:sldId id="267" r:id="rId33"/>
    <p:sldId id="268" r:id="rId34"/>
    <p:sldId id="270" r:id="rId35"/>
    <p:sldId id="269" r:id="rId36"/>
    <p:sldId id="271" r:id="rId37"/>
    <p:sldId id="272" r:id="rId38"/>
    <p:sldId id="273" r:id="rId39"/>
    <p:sldId id="304" r:id="rId40"/>
    <p:sldId id="306" r:id="rId41"/>
    <p:sldId id="307" r:id="rId42"/>
    <p:sldId id="308" r:id="rId43"/>
    <p:sldId id="309" r:id="rId44"/>
    <p:sldId id="310" r:id="rId45"/>
    <p:sldId id="311" r:id="rId46"/>
    <p:sldId id="312" r:id="rId47"/>
    <p:sldId id="313"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9780B-DA05-4127-9AE3-C9F7ADFCDA2B}" type="datetimeFigureOut">
              <a:rPr lang="en-US" smtClean="0"/>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15F08-C852-4E5E-9249-B3E03DE55D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smtClean="0">
              <a:latin typeface="Arial" charset="0"/>
            </a:endParaRPr>
          </a:p>
        </p:txBody>
      </p:sp>
      <p:sp>
        <p:nvSpPr>
          <p:cNvPr id="7172" name="Slide Number Placeholder 3"/>
          <p:cNvSpPr>
            <a:spLocks noGrp="1"/>
          </p:cNvSpPr>
          <p:nvPr>
            <p:ph type="sldNum" sz="quarter" idx="5"/>
          </p:nvPr>
        </p:nvSpPr>
        <p:spPr>
          <a:noFill/>
          <a:ln>
            <a:miter lim="800000"/>
            <a:headEnd/>
            <a:tailEnd/>
          </a:ln>
        </p:spPr>
        <p:txBody>
          <a:bodyPr/>
          <a:lstStyle/>
          <a:p>
            <a:fld id="{8A7B94E6-C8B8-4471-9DE8-AD246518D8E1}" type="slidenum">
              <a:rPr lang="en-US" altLang="en-US"/>
              <a:pPr/>
              <a:t>41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239F13-8379-4FD6-926F-8D609D2C856F}" type="datetimeFigureOut">
              <a:rPr lang="en-US" smtClean="0"/>
              <a:pPr/>
              <a:t>7/29/2015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63A566-6F27-4CE4-9E13-57E508838F6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39F13-8379-4FD6-926F-8D609D2C856F}"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A566-6F27-4CE4-9E13-57E508838F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763A566-6F27-4CE4-9E13-57E508838F6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39F13-8379-4FD6-926F-8D609D2C856F}"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239F13-8379-4FD6-926F-8D609D2C856F}"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763A566-6F27-4CE4-9E13-57E508838F6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3239F13-8379-4FD6-926F-8D609D2C856F}" type="datetimeFigureOut">
              <a:rPr lang="en-US" smtClean="0"/>
              <a:pPr/>
              <a:t>7/29/2015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63A566-6F27-4CE4-9E13-57E508838F6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3239F13-8379-4FD6-926F-8D609D2C856F}"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3A566-6F27-4CE4-9E13-57E508838F6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239F13-8379-4FD6-926F-8D609D2C856F}" type="datetimeFigureOut">
              <a:rPr lang="en-US" smtClean="0"/>
              <a:pPr/>
              <a:t>7/29/2015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763A566-6F27-4CE4-9E13-57E508838F6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239F13-8379-4FD6-926F-8D609D2C856F}" type="datetimeFigureOut">
              <a:rPr lang="en-US" smtClean="0"/>
              <a:pPr/>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763A566-6F27-4CE4-9E13-57E508838F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3239F13-8379-4FD6-926F-8D609D2C856F}"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763A566-6F27-4CE4-9E13-57E508838F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763A566-6F27-4CE4-9E13-57E508838F6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3239F13-8379-4FD6-926F-8D609D2C856F}" type="datetimeFigureOut">
              <a:rPr lang="en-US" smtClean="0"/>
              <a:pPr/>
              <a:t>7/29/2015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763A566-6F27-4CE4-9E13-57E508838F6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3239F13-8379-4FD6-926F-8D609D2C856F}" type="datetimeFigureOut">
              <a:rPr lang="en-US" smtClean="0"/>
              <a:pPr/>
              <a:t>7/29/2015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3239F13-8379-4FD6-926F-8D609D2C856F}" type="datetimeFigureOut">
              <a:rPr lang="en-US" smtClean="0"/>
              <a:pPr/>
              <a:t>7/29/2015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763A566-6F27-4CE4-9E13-57E508838F6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ublicrecordsboard.wi.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July 29, 2015</a:t>
            </a:r>
          </a:p>
          <a:p>
            <a:r>
              <a:rPr lang="en-US" dirty="0" smtClean="0"/>
              <a:t>Madison Concourse Hotel</a:t>
            </a:r>
            <a:endParaRPr lang="en-US" dirty="0"/>
          </a:p>
        </p:txBody>
      </p:sp>
      <p:sp>
        <p:nvSpPr>
          <p:cNvPr id="2" name="Title 1"/>
          <p:cNvSpPr>
            <a:spLocks noGrp="1"/>
          </p:cNvSpPr>
          <p:nvPr>
            <p:ph type="ctrTitle"/>
          </p:nvPr>
        </p:nvSpPr>
        <p:spPr>
          <a:xfrm>
            <a:off x="0" y="609600"/>
            <a:ext cx="9144000" cy="1470025"/>
          </a:xfrm>
        </p:spPr>
        <p:txBody>
          <a:bodyPr>
            <a:normAutofit/>
          </a:bodyPr>
          <a:lstStyle/>
          <a:p>
            <a:r>
              <a:rPr lang="en-US" sz="3300" dirty="0" smtClean="0"/>
              <a:t>Wisconsin Attorney General Brad D. </a:t>
            </a:r>
            <a:r>
              <a:rPr lang="en-US" sz="3300" dirty="0" err="1" smtClean="0"/>
              <a:t>Schimel’s</a:t>
            </a:r>
            <a:r>
              <a:rPr lang="en-US" dirty="0" smtClean="0"/>
              <a:t/>
            </a:r>
            <a:br>
              <a:rPr lang="en-US" dirty="0" smtClean="0"/>
            </a:br>
            <a:r>
              <a:rPr lang="en-US" dirty="0" smtClean="0"/>
              <a:t>Open Government Summit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 as otherwise provided by law..."</a:t>
            </a:r>
            <a:endParaRPr lang="en-US" dirty="0"/>
          </a:p>
        </p:txBody>
      </p:sp>
      <p:pic>
        <p:nvPicPr>
          <p:cNvPr id="4" name="Content Placeholder 3" descr="C:\Users\benskamhbg\AppData\Local\Microsoft\Windows\Temporary Internet Files\Content.IE5\FOHJ657X\clouds-example5[1].jpg"/>
          <p:cNvPicPr>
            <a:picLocks noGrp="1" noChangeAspect="1" noChangeArrowheads="1"/>
          </p:cNvPicPr>
          <p:nvPr>
            <p:ph sz="quarter" idx="1"/>
          </p:nvPr>
        </p:nvPicPr>
        <p:blipFill>
          <a:blip r:embed="rId2" cstate="print"/>
          <a:srcRect/>
          <a:stretch>
            <a:fillRect/>
          </a:stretch>
        </p:blipFill>
        <p:spPr bwMode="auto">
          <a:xfrm>
            <a:off x="1524000" y="1676400"/>
            <a:ext cx="6096000" cy="44645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Users\benskamhbg\AppData\Local\Microsoft\Windows\Temporary Internet Files\Content.IE5\S7QYYB5S\clouds_by_lovablerobot-d6jdm5e[1].jpg"/>
          <p:cNvPicPr>
            <a:picLocks noGrp="1" noChangeAspect="1" noChangeArrowheads="1"/>
          </p:cNvPicPr>
          <p:nvPr>
            <p:ph sz="quarter" idx="1"/>
          </p:nvPr>
        </p:nvPicPr>
        <p:blipFill>
          <a:blip r:embed="rId2" cstate="print"/>
          <a:srcRect/>
          <a:stretch>
            <a:fillRect/>
          </a:stretch>
        </p:blipFill>
        <p:spPr bwMode="auto">
          <a:xfrm>
            <a:off x="685800" y="1752600"/>
            <a:ext cx="7772400" cy="43260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0" y="1600200"/>
            <a:ext cx="6096000"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Users\benskamhbg\AppData\Local\Microsoft\Windows\Temporary Internet Files\Content.IE5\EN5DAO58\32407166_00d49973dd_z[1].jpg"/>
          <p:cNvPicPr>
            <a:picLocks noGrp="1" noChangeAspect="1" noChangeArrowheads="1"/>
          </p:cNvPicPr>
          <p:nvPr>
            <p:ph sz="quarter" idx="1"/>
          </p:nvPr>
        </p:nvPicPr>
        <p:blipFill>
          <a:blip r:embed="rId2" cstate="print"/>
          <a:srcRect/>
          <a:stretch>
            <a:fillRect/>
          </a:stretch>
        </p:blipFill>
        <p:spPr bwMode="auto">
          <a:xfrm>
            <a:off x="1143000" y="1676400"/>
            <a:ext cx="6868732"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 as otherwise provided by law..."</a:t>
            </a:r>
            <a:endParaRPr lang="en-US" dirty="0"/>
          </a:p>
        </p:txBody>
      </p:sp>
      <p:sp>
        <p:nvSpPr>
          <p:cNvPr id="3" name="Content Placeholder 2"/>
          <p:cNvSpPr>
            <a:spLocks noGrp="1"/>
          </p:cNvSpPr>
          <p:nvPr>
            <p:ph sz="quarter" idx="1"/>
          </p:nvPr>
        </p:nvSpPr>
        <p:spPr/>
        <p:txBody>
          <a:bodyPr/>
          <a:lstStyle/>
          <a:p>
            <a:r>
              <a:rPr lang="en-US" dirty="0" smtClean="0"/>
              <a:t>Exceptions within the PRL: </a:t>
            </a:r>
          </a:p>
          <a:p>
            <a:pPr lvl="2"/>
            <a:r>
              <a:rPr lang="en-US" dirty="0" smtClean="0"/>
              <a:t>Wis. Stat. § 19.36</a:t>
            </a:r>
          </a:p>
          <a:p>
            <a:pPr lvl="2"/>
            <a:r>
              <a:rPr lang="en-US" dirty="0" smtClean="0"/>
              <a:t>Wis. Stat. § 19.35(1)(am)1-3</a:t>
            </a:r>
          </a:p>
          <a:p>
            <a:r>
              <a:rPr lang="en-US" dirty="0" smtClean="0"/>
              <a:t>Other State and Federal Statutes</a:t>
            </a:r>
          </a:p>
          <a:p>
            <a:pPr lvl="2"/>
            <a:r>
              <a:rPr lang="en-US" dirty="0" smtClean="0"/>
              <a:t>Some are more straight-forward than others:  Compare Wis. Stat. § 146.82 (confidentiality of patient health care records &amp; HIPAA with the Drivers Privacy Protection Act (DPPA))</a:t>
            </a:r>
          </a:p>
          <a:p>
            <a:r>
              <a:rPr lang="en-US" i="1" dirty="0" smtClean="0"/>
              <a:t>See</a:t>
            </a:r>
            <a:r>
              <a:rPr lang="en-US" dirty="0" smtClean="0"/>
              <a:t>: Wisconsin Public Records and Open Meetings Handbook, Appendix D for comprehensive list of Wisconsin statutory exceptions.</a:t>
            </a:r>
          </a:p>
        </p:txBody>
      </p:sp>
      <p:pic>
        <p:nvPicPr>
          <p:cNvPr id="4" name="Picture 3" descr="C:\Users\benskamhbg\AppData\Local\Microsoft\Windows\Temporary Internet Files\Content.IE5\S7QYYB5S\Clouds-8792-medium[1].png"/>
          <p:cNvPicPr>
            <a:picLocks noChangeAspect="1" noChangeArrowheads="1"/>
          </p:cNvPicPr>
          <p:nvPr/>
        </p:nvPicPr>
        <p:blipFill>
          <a:blip r:embed="rId2" cstate="print"/>
          <a:srcRect/>
          <a:stretch>
            <a:fillRect/>
          </a:stretch>
        </p:blipFill>
        <p:spPr bwMode="auto">
          <a:xfrm>
            <a:off x="152400" y="914400"/>
            <a:ext cx="1600200" cy="8694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 as otherwise provided by law..."</a:t>
            </a:r>
            <a:endParaRPr lang="en-US" dirty="0"/>
          </a:p>
        </p:txBody>
      </p:sp>
      <p:sp>
        <p:nvSpPr>
          <p:cNvPr id="3" name="Content Placeholder 2"/>
          <p:cNvSpPr>
            <a:spLocks noGrp="1"/>
          </p:cNvSpPr>
          <p:nvPr>
            <p:ph sz="quarter" idx="1"/>
          </p:nvPr>
        </p:nvSpPr>
        <p:spPr/>
        <p:txBody>
          <a:bodyPr/>
          <a:lstStyle/>
          <a:p>
            <a:r>
              <a:rPr lang="en-US" dirty="0" smtClean="0"/>
              <a:t>Request to enjoin release by Records Subject</a:t>
            </a:r>
          </a:p>
          <a:p>
            <a:pPr lvl="1"/>
            <a:r>
              <a:rPr lang="en-US" dirty="0" smtClean="0"/>
              <a:t>Wis. Stat. </a:t>
            </a:r>
            <a:r>
              <a:rPr lang="en-US" sz="2400" dirty="0" smtClean="0"/>
              <a:t>§ 19.356 litigation</a:t>
            </a:r>
          </a:p>
          <a:p>
            <a:pPr lvl="1"/>
            <a:r>
              <a:rPr lang="en-US" sz="2400" dirty="0" smtClean="0"/>
              <a:t>Typically, Court conducts </a:t>
            </a:r>
            <a:r>
              <a:rPr lang="en-US" sz="2400" i="1" dirty="0" smtClean="0"/>
              <a:t>de novo </a:t>
            </a:r>
            <a:r>
              <a:rPr lang="en-US" sz="2400" dirty="0" smtClean="0"/>
              <a:t>balancing test based on </a:t>
            </a:r>
            <a:r>
              <a:rPr lang="en-US" sz="2400" i="1" dirty="0" smtClean="0"/>
              <a:t>in camera </a:t>
            </a:r>
            <a:r>
              <a:rPr lang="en-US" sz="2400" dirty="0" smtClean="0"/>
              <a:t>review of records</a:t>
            </a:r>
            <a:endParaRPr lang="en-US" dirty="0"/>
          </a:p>
        </p:txBody>
      </p:sp>
      <p:pic>
        <p:nvPicPr>
          <p:cNvPr id="4" name="Picture 2" descr="C:\Users\benskamhbg\AppData\Local\Microsoft\Windows\Temporary Internet Files\Content.IE5\S7QYYB5S\Clouds-8792-medium[1].png"/>
          <p:cNvPicPr>
            <a:picLocks noChangeAspect="1" noChangeArrowheads="1"/>
          </p:cNvPicPr>
          <p:nvPr/>
        </p:nvPicPr>
        <p:blipFill>
          <a:blip r:embed="rId2" cstate="print"/>
          <a:srcRect/>
          <a:stretch>
            <a:fillRect/>
          </a:stretch>
        </p:blipFill>
        <p:spPr bwMode="auto">
          <a:xfrm>
            <a:off x="152400" y="838200"/>
            <a:ext cx="1447800" cy="8759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policy balancing test</a:t>
            </a:r>
            <a:endParaRPr lang="en-US" dirty="0"/>
          </a:p>
        </p:txBody>
      </p:sp>
      <p:sp>
        <p:nvSpPr>
          <p:cNvPr id="3" name="Content Placeholder 2"/>
          <p:cNvSpPr>
            <a:spLocks noGrp="1"/>
          </p:cNvSpPr>
          <p:nvPr>
            <p:ph sz="quarter" idx="1"/>
          </p:nvPr>
        </p:nvSpPr>
        <p:spPr/>
        <p:txBody>
          <a:bodyPr/>
          <a:lstStyle/>
          <a:p>
            <a:r>
              <a:rPr lang="en-US" dirty="0" smtClean="0"/>
              <a:t>What it is: What is best for the public</a:t>
            </a:r>
          </a:p>
          <a:p>
            <a:r>
              <a:rPr lang="en-US" dirty="0" smtClean="0"/>
              <a:t>It does not balance purely private interests against the public interest – but, sometimes private interests align with the public interest</a:t>
            </a:r>
          </a:p>
          <a:p>
            <a:pPr lvl="1"/>
            <a:r>
              <a:rPr lang="en-US" dirty="0" smtClean="0"/>
              <a:t>Employee disciplinary records</a:t>
            </a:r>
          </a:p>
          <a:p>
            <a:pPr lvl="1"/>
            <a:r>
              <a:rPr lang="en-US" dirty="0" smtClean="0"/>
              <a:t>Agreements/ MOUs to receive confidential information for public purposes</a:t>
            </a:r>
          </a:p>
          <a:p>
            <a:pPr lvl="2"/>
            <a:r>
              <a:rPr lang="en-US" dirty="0" smtClean="0"/>
              <a:t>Federal/state law enforcement sharing</a:t>
            </a:r>
          </a:p>
          <a:p>
            <a:pPr lvl="2"/>
            <a:r>
              <a:rPr lang="en-US" dirty="0" smtClean="0"/>
              <a:t>Trade secrets/proprietary business 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policy balancing test</a:t>
            </a:r>
            <a:endParaRPr lang="en-US" dirty="0"/>
          </a:p>
        </p:txBody>
      </p:sp>
      <p:sp>
        <p:nvSpPr>
          <p:cNvPr id="3" name="Content Placeholder 2"/>
          <p:cNvSpPr>
            <a:spLocks noGrp="1"/>
          </p:cNvSpPr>
          <p:nvPr>
            <p:ph sz="quarter" idx="1"/>
          </p:nvPr>
        </p:nvSpPr>
        <p:spPr/>
        <p:txBody>
          <a:bodyPr/>
          <a:lstStyle/>
          <a:p>
            <a:r>
              <a:rPr lang="en-US" dirty="0" smtClean="0"/>
              <a:t>What facts should Authorities and Courts consider?  (</a:t>
            </a:r>
            <a:r>
              <a:rPr lang="en-US" i="1" dirty="0" err="1" smtClean="0"/>
              <a:t>Ardell</a:t>
            </a:r>
            <a:r>
              <a:rPr lang="en-US" i="1" dirty="0" smtClean="0"/>
              <a:t> v. Milwaukee Bd. of Sch. Dirs.</a:t>
            </a:r>
            <a:r>
              <a:rPr lang="en-US" dirty="0" smtClean="0"/>
              <a:t>, 2014 WI App 66)</a:t>
            </a:r>
          </a:p>
          <a:p>
            <a:pPr lvl="1"/>
            <a:r>
              <a:rPr lang="en-US" dirty="0" smtClean="0"/>
              <a:t>Who the requester is</a:t>
            </a:r>
          </a:p>
          <a:p>
            <a:pPr lvl="1"/>
            <a:r>
              <a:rPr lang="en-US" dirty="0" smtClean="0"/>
              <a:t>What will the records be used for</a:t>
            </a:r>
          </a:p>
          <a:p>
            <a:pPr lvl="1"/>
            <a:r>
              <a:rPr lang="en-US" dirty="0" smtClean="0"/>
              <a:t>Where the records will end up </a:t>
            </a:r>
          </a:p>
          <a:p>
            <a:pPr lvl="1"/>
            <a:r>
              <a:rPr lang="en-US" dirty="0" smtClean="0"/>
              <a:t>Why is the requester asking for the records</a:t>
            </a:r>
          </a:p>
          <a:p>
            <a:pPr lvl="1"/>
            <a:r>
              <a:rPr lang="en-US" dirty="0" smtClean="0"/>
              <a:t>How the requester will use the records</a:t>
            </a:r>
          </a:p>
          <a:p>
            <a:pPr lvl="1"/>
            <a:r>
              <a:rPr lang="en-US" dirty="0" smtClean="0"/>
              <a:t>Personal safety concerns of the records subject(s)</a:t>
            </a:r>
          </a:p>
          <a:p>
            <a:pPr lvl="1"/>
            <a:r>
              <a:rPr lang="en-US" dirty="0" smtClean="0"/>
              <a:t>Privacy concerns in the digital age</a:t>
            </a:r>
          </a:p>
          <a:p>
            <a:pPr lvl="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provide greater access and who pays for it </a:t>
            </a:r>
            <a:endParaRPr lang="en-US" dirty="0"/>
          </a:p>
        </p:txBody>
      </p:sp>
      <p:sp>
        <p:nvSpPr>
          <p:cNvPr id="3" name="Content Placeholder 2"/>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dirty="0" smtClean="0"/>
              <a:t>Fees, location, legal review, redaction </a:t>
            </a:r>
          </a:p>
          <a:p>
            <a:pPr marL="274320" lvl="2" indent="-274320">
              <a:buClr>
                <a:schemeClr val="accent1"/>
              </a:buClr>
              <a:buSzPct val="85000"/>
              <a:buFont typeface="Wingdings 2"/>
              <a:buChar char=""/>
            </a:pPr>
            <a:r>
              <a:rPr lang="en-US" dirty="0" smtClean="0"/>
              <a:t>Responding to public records requests should not disrupt other essential governmental functions</a:t>
            </a:r>
          </a:p>
          <a:p>
            <a:pPr marL="274320" lvl="2" indent="-274320">
              <a:buClr>
                <a:schemeClr val="accent1"/>
              </a:buClr>
              <a:buSzPct val="85000"/>
              <a:buFont typeface="Wingdings 2"/>
              <a:buChar char=""/>
            </a:pPr>
            <a:r>
              <a:rPr lang="en-US" dirty="0" smtClean="0"/>
              <a:t>Creation of on-line repositories for public information available worldwide, 24/7</a:t>
            </a:r>
          </a:p>
          <a:p>
            <a:pPr marL="548640" lvl="3" indent="-274320">
              <a:buClr>
                <a:schemeClr val="accent1"/>
              </a:buClr>
              <a:buSzPct val="85000"/>
              <a:buFont typeface="Wingdings 2"/>
              <a:buChar char=""/>
            </a:pPr>
            <a:r>
              <a:rPr lang="en-US" dirty="0" smtClean="0"/>
              <a:t>Who bears the cost of creating and maintaining </a:t>
            </a:r>
          </a:p>
          <a:p>
            <a:pPr marL="274320" lvl="2" indent="-274320">
              <a:buClr>
                <a:schemeClr val="accent1"/>
              </a:buClr>
              <a:buSzPct val="85000"/>
              <a:buFont typeface="Wingdings 2"/>
              <a:buChar char=""/>
            </a:pPr>
            <a:r>
              <a:rPr lang="en-US" dirty="0" smtClean="0"/>
              <a:t>Possible solutions to handle narrow requests that return massive amounts of records: email; data</a:t>
            </a:r>
          </a:p>
          <a:p>
            <a:pPr marL="274320" lvl="2" indent="-274320">
              <a:buClr>
                <a:schemeClr val="accent1"/>
              </a:buClr>
              <a:buSzPct val="85000"/>
              <a:buFont typeface="Wingdings 2"/>
              <a:buChar cha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Trust Doctrine for information</a:t>
            </a:r>
            <a:endParaRPr lang="en-US" dirty="0"/>
          </a:p>
        </p:txBody>
      </p:sp>
      <p:sp>
        <p:nvSpPr>
          <p:cNvPr id="3" name="Content Placeholder 2"/>
          <p:cNvSpPr>
            <a:spLocks noGrp="1"/>
          </p:cNvSpPr>
          <p:nvPr>
            <p:ph sz="quarter" idx="1"/>
          </p:nvPr>
        </p:nvSpPr>
        <p:spPr/>
        <p:txBody>
          <a:bodyPr/>
          <a:lstStyle/>
          <a:p>
            <a:pPr algn="ctr">
              <a:buNone/>
            </a:pPr>
            <a:r>
              <a:rPr lang="en-US" dirty="0" smtClean="0"/>
              <a:t>We are all stakeholders</a:t>
            </a:r>
          </a:p>
          <a:p>
            <a:pPr algn="ctr">
              <a:buNone/>
            </a:pPr>
            <a:endParaRPr lang="en-US" dirty="0"/>
          </a:p>
        </p:txBody>
      </p:sp>
      <p:grpSp>
        <p:nvGrpSpPr>
          <p:cNvPr id="4" name="Group 3"/>
          <p:cNvGrpSpPr>
            <a:grpSpLocks/>
          </p:cNvGrpSpPr>
          <p:nvPr/>
        </p:nvGrpSpPr>
        <p:grpSpPr bwMode="auto">
          <a:xfrm>
            <a:off x="1447800" y="2133600"/>
            <a:ext cx="6324600" cy="4114549"/>
            <a:chOff x="912" y="1059"/>
            <a:chExt cx="3984" cy="2589"/>
          </a:xfrm>
        </p:grpSpPr>
        <p:sp>
          <p:nvSpPr>
            <p:cNvPr id="5" name="AutoShape 4"/>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5"/>
            <p:cNvSpPr>
              <a:spLocks noChangeArrowheads="1"/>
            </p:cNvSpPr>
            <p:nvPr/>
          </p:nvSpPr>
          <p:spPr bwMode="auto">
            <a:xfrm>
              <a:off x="912" y="3234"/>
              <a:ext cx="1212" cy="414"/>
            </a:xfrm>
            <a:prstGeom prst="ellipse">
              <a:avLst/>
            </a:prstGeom>
            <a:solidFill>
              <a:srgbClr val="FFFF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dirty="0" smtClean="0"/>
                <a:t>Authorities</a:t>
              </a:r>
              <a:endParaRPr lang="en-US" dirty="0"/>
            </a:p>
          </p:txBody>
        </p:sp>
        <p:sp>
          <p:nvSpPr>
            <p:cNvPr id="7" name="Oval 6"/>
            <p:cNvSpPr>
              <a:spLocks noChangeArrowheads="1"/>
            </p:cNvSpPr>
            <p:nvPr/>
          </p:nvSpPr>
          <p:spPr bwMode="auto">
            <a:xfrm>
              <a:off x="2400" y="1059"/>
              <a:ext cx="912" cy="558"/>
            </a:xfrm>
            <a:prstGeom prst="ellipse">
              <a:avLst/>
            </a:prstGeom>
            <a:solidFill>
              <a:srgbClr val="FFBE7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dirty="0" smtClean="0"/>
                <a:t>Public Interest</a:t>
              </a:r>
              <a:endParaRPr lang="en-US" dirty="0"/>
            </a:p>
          </p:txBody>
        </p:sp>
        <p:sp>
          <p:nvSpPr>
            <p:cNvPr id="8" name="Oval 7"/>
            <p:cNvSpPr>
              <a:spLocks noChangeArrowheads="1"/>
            </p:cNvSpPr>
            <p:nvPr/>
          </p:nvSpPr>
          <p:spPr bwMode="auto">
            <a:xfrm>
              <a:off x="3660" y="3234"/>
              <a:ext cx="1236" cy="414"/>
            </a:xfrm>
            <a:prstGeom prst="ellipse">
              <a:avLst/>
            </a:prstGeom>
            <a:solidFill>
              <a:srgbClr val="D8EBB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en-US" dirty="0" smtClean="0"/>
                <a:t>Requesters</a:t>
              </a: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Anne m. </a:t>
            </a:r>
            <a:r>
              <a:rPr lang="en-US" dirty="0" err="1" smtClean="0"/>
              <a:t>bensky</a:t>
            </a:r>
            <a:endParaRPr lang="en-US" dirty="0" smtClean="0"/>
          </a:p>
          <a:p>
            <a:r>
              <a:rPr lang="en-US" dirty="0" smtClean="0"/>
              <a:t>Assistant attorney general,</a:t>
            </a:r>
          </a:p>
          <a:p>
            <a:r>
              <a:rPr lang="en-US" dirty="0" smtClean="0"/>
              <a:t>Wisconsin department of justice</a:t>
            </a:r>
            <a:endParaRPr lang="en-US" dirty="0"/>
          </a:p>
        </p:txBody>
      </p:sp>
      <p:sp>
        <p:nvSpPr>
          <p:cNvPr id="4" name="Title 3"/>
          <p:cNvSpPr>
            <a:spLocks noGrp="1"/>
          </p:cNvSpPr>
          <p:nvPr>
            <p:ph type="ctrTitle"/>
          </p:nvPr>
        </p:nvSpPr>
        <p:spPr/>
        <p:txBody>
          <a:bodyPr/>
          <a:lstStyle/>
          <a:p>
            <a:r>
              <a:rPr lang="en-US" dirty="0" smtClean="0"/>
              <a:t>An Overview of Wisconsin’s Public Records Law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47500" lnSpcReduction="20000"/>
          </a:bodyPr>
          <a:lstStyle/>
          <a:p>
            <a:pPr>
              <a:buNone/>
            </a:pPr>
            <a:r>
              <a:rPr lang="en-US" sz="2200" b="1" u="sng" dirty="0" smtClean="0"/>
              <a:t>Moderator</a:t>
            </a:r>
          </a:p>
          <a:p>
            <a:pPr>
              <a:buNone/>
            </a:pPr>
            <a:r>
              <a:rPr lang="en-US" sz="2200" b="1" dirty="0" smtClean="0"/>
              <a:t>Brad D. </a:t>
            </a:r>
            <a:r>
              <a:rPr lang="en-US" sz="2200" b="1" dirty="0" err="1" smtClean="0"/>
              <a:t>Schimel</a:t>
            </a:r>
            <a:r>
              <a:rPr lang="en-US" sz="2200" b="1" dirty="0" smtClean="0"/>
              <a:t>-</a:t>
            </a:r>
            <a:r>
              <a:rPr lang="en-US" sz="2200" dirty="0" smtClean="0"/>
              <a:t>Wisconsin Attorney General</a:t>
            </a:r>
          </a:p>
          <a:p>
            <a:pPr>
              <a:buNone/>
            </a:pPr>
            <a:endParaRPr lang="en-US" sz="2200" dirty="0" smtClean="0"/>
          </a:p>
          <a:p>
            <a:pPr>
              <a:buNone/>
            </a:pPr>
            <a:r>
              <a:rPr lang="en-US" sz="2200" b="1" u="sng" dirty="0" smtClean="0"/>
              <a:t>Panelists</a:t>
            </a:r>
          </a:p>
          <a:p>
            <a:pPr algn="l">
              <a:buNone/>
            </a:pPr>
            <a:r>
              <a:rPr lang="en-US" sz="1900" b="1" u="sng" dirty="0" smtClean="0"/>
              <a:t>James A. Friedman</a:t>
            </a:r>
            <a:r>
              <a:rPr lang="en-US" sz="1900" dirty="0" smtClean="0"/>
              <a:t>–Attorney, Godfrey &amp; Kahn, S.C.</a:t>
            </a:r>
          </a:p>
          <a:p>
            <a:pPr algn="l">
              <a:buNone/>
            </a:pPr>
            <a:endParaRPr lang="en-US" sz="1900" dirty="0" smtClean="0"/>
          </a:p>
          <a:p>
            <a:pPr algn="l">
              <a:buNone/>
            </a:pPr>
            <a:r>
              <a:rPr lang="en-US" sz="1900" b="1" u="sng" dirty="0" smtClean="0"/>
              <a:t>Samuel C. Hall Jr</a:t>
            </a:r>
            <a:r>
              <a:rPr lang="en-US" sz="1900" dirty="0" smtClean="0"/>
              <a:t>.–Attorney, </a:t>
            </a:r>
            <a:r>
              <a:rPr lang="en-US" sz="1900" dirty="0" err="1" smtClean="0"/>
              <a:t>Crivello</a:t>
            </a:r>
            <a:r>
              <a:rPr lang="en-US" sz="1900" dirty="0" smtClean="0"/>
              <a:t> Carlson S.C.</a:t>
            </a:r>
          </a:p>
          <a:p>
            <a:pPr algn="l">
              <a:buNone/>
            </a:pPr>
            <a:endParaRPr lang="en-US" sz="1900" dirty="0" smtClean="0"/>
          </a:p>
          <a:p>
            <a:pPr algn="l">
              <a:buNone/>
            </a:pPr>
            <a:r>
              <a:rPr lang="en-US" sz="1900" b="1" u="sng" dirty="0" smtClean="0"/>
              <a:t>Jill Karofsky</a:t>
            </a:r>
            <a:r>
              <a:rPr lang="en-US" sz="1900" dirty="0" smtClean="0"/>
              <a:t>–Administrator, Wisconsin DOJ - Office of Crime Victim Services</a:t>
            </a:r>
          </a:p>
          <a:p>
            <a:pPr algn="l">
              <a:buNone/>
            </a:pPr>
            <a:endParaRPr lang="en-US" sz="1900" dirty="0" smtClean="0"/>
          </a:p>
          <a:p>
            <a:pPr algn="l">
              <a:buNone/>
            </a:pPr>
            <a:r>
              <a:rPr lang="en-US" sz="1900" b="1" u="sng" dirty="0" smtClean="0"/>
              <a:t>Jeff </a:t>
            </a:r>
            <a:r>
              <a:rPr lang="en-US" sz="1900" b="1" u="sng" dirty="0" err="1" smtClean="0"/>
              <a:t>Mayers</a:t>
            </a:r>
            <a:r>
              <a:rPr lang="en-US" sz="1900" dirty="0" smtClean="0"/>
              <a:t>–President, WisPolitics.com</a:t>
            </a:r>
          </a:p>
          <a:p>
            <a:pPr>
              <a:buNone/>
            </a:pPr>
            <a:endParaRPr lang="en-US" sz="2200" b="1" dirty="0"/>
          </a:p>
        </p:txBody>
      </p:sp>
      <p:sp>
        <p:nvSpPr>
          <p:cNvPr id="2" name="Title 1"/>
          <p:cNvSpPr>
            <a:spLocks noGrp="1"/>
          </p:cNvSpPr>
          <p:nvPr>
            <p:ph type="ctrTitle"/>
          </p:nvPr>
        </p:nvSpPr>
        <p:spPr/>
        <p:txBody>
          <a:bodyPr>
            <a:noAutofit/>
          </a:bodyPr>
          <a:lstStyle/>
          <a:p>
            <a:r>
              <a:rPr lang="en-US" sz="2800" dirty="0" smtClean="0"/>
              <a:t>Protecting Public Safety-Policing in the 21</a:t>
            </a:r>
            <a:r>
              <a:rPr lang="en-US" sz="2800" baseline="30000" dirty="0" smtClean="0"/>
              <a:t>st</a:t>
            </a:r>
            <a:r>
              <a:rPr lang="en-US" sz="2800" dirty="0" smtClean="0"/>
              <a:t> Century</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40000" lnSpcReduction="20000"/>
          </a:bodyPr>
          <a:lstStyle/>
          <a:p>
            <a:pPr>
              <a:buNone/>
            </a:pPr>
            <a:r>
              <a:rPr lang="en-US" sz="2200" b="1" u="sng" dirty="0" smtClean="0"/>
              <a:t>Moderator</a:t>
            </a:r>
          </a:p>
          <a:p>
            <a:pPr>
              <a:buNone/>
            </a:pPr>
            <a:r>
              <a:rPr lang="en-US" sz="2200" b="1" dirty="0" smtClean="0"/>
              <a:t>Andrew C. Cook-</a:t>
            </a:r>
            <a:r>
              <a:rPr lang="en-US" sz="2200" dirty="0" smtClean="0"/>
              <a:t>Deputy Attorney General</a:t>
            </a:r>
          </a:p>
          <a:p>
            <a:pPr>
              <a:buNone/>
            </a:pPr>
            <a:endParaRPr lang="en-US" sz="2200" dirty="0" smtClean="0"/>
          </a:p>
          <a:p>
            <a:pPr>
              <a:buNone/>
            </a:pPr>
            <a:r>
              <a:rPr lang="en-US" sz="2200" b="1" u="sng" dirty="0" smtClean="0"/>
              <a:t>Panelists</a:t>
            </a:r>
          </a:p>
          <a:p>
            <a:pPr algn="l">
              <a:buNone/>
            </a:pPr>
            <a:r>
              <a:rPr lang="en-US" sz="2000" b="1" u="sng" dirty="0" smtClean="0"/>
              <a:t>Roger Allen</a:t>
            </a:r>
            <a:r>
              <a:rPr lang="en-US" sz="2000" dirty="0" smtClean="0"/>
              <a:t>-Assistant City Attorney, City of Madison</a:t>
            </a:r>
          </a:p>
          <a:p>
            <a:pPr algn="l">
              <a:buNone/>
            </a:pPr>
            <a:endParaRPr lang="en-US" sz="2000" b="1" dirty="0" smtClean="0"/>
          </a:p>
          <a:p>
            <a:pPr algn="l">
              <a:buNone/>
            </a:pPr>
            <a:r>
              <a:rPr lang="en-US" sz="2000" b="1" u="sng" dirty="0" smtClean="0"/>
              <a:t>Robert J. </a:t>
            </a:r>
            <a:r>
              <a:rPr lang="en-US" sz="2000" b="1" u="sng" dirty="0" err="1" smtClean="0"/>
              <a:t>Dreps</a:t>
            </a:r>
            <a:r>
              <a:rPr lang="en-US" sz="2000" dirty="0" smtClean="0"/>
              <a:t>–Attorney, Godfrey &amp; Kahn, S.C.</a:t>
            </a:r>
          </a:p>
          <a:p>
            <a:pPr algn="l">
              <a:buNone/>
            </a:pPr>
            <a:endParaRPr lang="en-US" sz="2000" dirty="0" smtClean="0"/>
          </a:p>
          <a:p>
            <a:pPr algn="l">
              <a:buNone/>
            </a:pPr>
            <a:r>
              <a:rPr lang="en-US" sz="2000" b="1" u="sng" dirty="0" smtClean="0"/>
              <a:t>Rick </a:t>
            </a:r>
            <a:r>
              <a:rPr lang="en-US" sz="2000" b="1" u="sng" dirty="0" err="1" smtClean="0"/>
              <a:t>Esenberg</a:t>
            </a:r>
            <a:r>
              <a:rPr lang="en-US" sz="2000" dirty="0" smtClean="0"/>
              <a:t>–President, Wisconsin Institute for Law and Liberty</a:t>
            </a:r>
          </a:p>
          <a:p>
            <a:pPr algn="l">
              <a:buNone/>
            </a:pPr>
            <a:endParaRPr lang="en-US" sz="2000" dirty="0" smtClean="0"/>
          </a:p>
          <a:p>
            <a:pPr algn="l">
              <a:buNone/>
            </a:pPr>
            <a:r>
              <a:rPr lang="en-US" sz="2000" b="1" u="sng" dirty="0" smtClean="0"/>
              <a:t>Raymond P. </a:t>
            </a:r>
            <a:r>
              <a:rPr lang="en-US" sz="2000" b="1" u="sng" dirty="0" err="1" smtClean="0"/>
              <a:t>Taffora</a:t>
            </a:r>
            <a:r>
              <a:rPr lang="en-US" sz="2000" dirty="0" smtClean="0"/>
              <a:t>–Vice Chancellor for Legal Affairs, UW-Madison</a:t>
            </a:r>
          </a:p>
          <a:p>
            <a:pPr>
              <a:buNone/>
            </a:pPr>
            <a:endParaRPr lang="en-US" sz="2200" b="1" dirty="0"/>
          </a:p>
        </p:txBody>
      </p:sp>
      <p:sp>
        <p:nvSpPr>
          <p:cNvPr id="2" name="Title 1"/>
          <p:cNvSpPr>
            <a:spLocks noGrp="1"/>
          </p:cNvSpPr>
          <p:nvPr>
            <p:ph type="ctrTitle"/>
          </p:nvPr>
        </p:nvSpPr>
        <p:spPr/>
        <p:txBody>
          <a:bodyPr>
            <a:noAutofit/>
          </a:bodyPr>
          <a:lstStyle/>
          <a:p>
            <a:r>
              <a:rPr lang="en-US" sz="2800" dirty="0" smtClean="0"/>
              <a:t>Public Records in the Modern Era</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40000" lnSpcReduction="20000"/>
          </a:bodyPr>
          <a:lstStyle/>
          <a:p>
            <a:pPr>
              <a:buNone/>
            </a:pPr>
            <a:endParaRPr lang="en-US" sz="2200" dirty="0" smtClean="0"/>
          </a:p>
          <a:p>
            <a:pPr>
              <a:buNone/>
            </a:pPr>
            <a:r>
              <a:rPr lang="en-US" sz="2200" b="1" u="sng" dirty="0" smtClean="0"/>
              <a:t>Moderator</a:t>
            </a:r>
          </a:p>
          <a:p>
            <a:pPr>
              <a:buNone/>
            </a:pPr>
            <a:r>
              <a:rPr lang="en-US" sz="2200" b="1" dirty="0" smtClean="0"/>
              <a:t>Delanie Breuer</a:t>
            </a:r>
            <a:r>
              <a:rPr lang="en-US" sz="2200" dirty="0" smtClean="0"/>
              <a:t>-Assistant Deputy Attorney General </a:t>
            </a:r>
          </a:p>
          <a:p>
            <a:pPr>
              <a:buNone/>
            </a:pPr>
            <a:endParaRPr lang="en-US" sz="2200" dirty="0" smtClean="0"/>
          </a:p>
          <a:p>
            <a:pPr>
              <a:buNone/>
            </a:pPr>
            <a:r>
              <a:rPr lang="en-US" sz="2200" b="1" u="sng" dirty="0" smtClean="0"/>
              <a:t>Panelists</a:t>
            </a:r>
          </a:p>
          <a:p>
            <a:pPr algn="l">
              <a:buNone/>
            </a:pPr>
            <a:r>
              <a:rPr lang="en-US" sz="2200" b="1" u="sng" dirty="0" smtClean="0"/>
              <a:t>Jamie </a:t>
            </a:r>
            <a:r>
              <a:rPr lang="en-US" sz="2200" b="1" u="sng" dirty="0" err="1" smtClean="0"/>
              <a:t>Aulik</a:t>
            </a:r>
            <a:r>
              <a:rPr lang="en-US" sz="2200" dirty="0" smtClean="0"/>
              <a:t>-County Clerk, Manitowoc County; Legislative Committee Chairman, Wisconsin County Clerks Association</a:t>
            </a:r>
          </a:p>
          <a:p>
            <a:pPr algn="l">
              <a:buNone/>
            </a:pPr>
            <a:endParaRPr lang="en-US" sz="2200" dirty="0" smtClean="0"/>
          </a:p>
          <a:p>
            <a:pPr algn="l">
              <a:buNone/>
            </a:pPr>
            <a:r>
              <a:rPr lang="en-US" sz="2200" b="1" u="sng" dirty="0" smtClean="0"/>
              <a:t>Staci M. Hoffman</a:t>
            </a:r>
            <a:r>
              <a:rPr lang="en-US" sz="2200" dirty="0" smtClean="0"/>
              <a:t>-Register of Deeds, Jefferson County; President, Wisconsin Register of Deeds Association</a:t>
            </a:r>
          </a:p>
          <a:p>
            <a:pPr algn="l">
              <a:buNone/>
            </a:pPr>
            <a:endParaRPr lang="en-US" sz="2200" dirty="0" smtClean="0"/>
          </a:p>
          <a:p>
            <a:pPr algn="l">
              <a:buNone/>
            </a:pPr>
            <a:r>
              <a:rPr lang="en-US" sz="2200" b="1" u="sng" dirty="0" smtClean="0"/>
              <a:t>Bill </a:t>
            </a:r>
            <a:r>
              <a:rPr lang="en-US" sz="2200" b="1" u="sng" dirty="0" err="1" smtClean="0"/>
              <a:t>Leuders</a:t>
            </a:r>
            <a:r>
              <a:rPr lang="en-US" sz="2200" dirty="0" smtClean="0"/>
              <a:t>-President, Freedom of Information Council</a:t>
            </a:r>
          </a:p>
        </p:txBody>
      </p:sp>
      <p:sp>
        <p:nvSpPr>
          <p:cNvPr id="2" name="Title 1"/>
          <p:cNvSpPr>
            <a:spLocks noGrp="1"/>
          </p:cNvSpPr>
          <p:nvPr>
            <p:ph type="ctrTitle"/>
          </p:nvPr>
        </p:nvSpPr>
        <p:spPr/>
        <p:txBody>
          <a:bodyPr/>
          <a:lstStyle/>
          <a:p>
            <a:r>
              <a:rPr lang="en-US" dirty="0" smtClean="0"/>
              <a:t>The Cost of Open Government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r>
              <a:rPr lang="en-US" dirty="0" smtClean="0"/>
              <a:t>Considerations for records custodians in small offices</a:t>
            </a:r>
          </a:p>
          <a:p>
            <a:endParaRPr lang="en-US" dirty="0" smtClean="0"/>
          </a:p>
          <a:p>
            <a:r>
              <a:rPr lang="en-US" dirty="0" smtClean="0"/>
              <a:t>Jamie J. </a:t>
            </a:r>
            <a:r>
              <a:rPr lang="en-US" dirty="0" err="1" smtClean="0"/>
              <a:t>Aulik</a:t>
            </a:r>
            <a:endParaRPr lang="en-US" dirty="0" smtClean="0"/>
          </a:p>
          <a:p>
            <a:r>
              <a:rPr lang="en-US" dirty="0" smtClean="0"/>
              <a:t>Manitowoc County Clerk</a:t>
            </a:r>
            <a:endParaRPr lang="en-US" dirty="0"/>
          </a:p>
        </p:txBody>
      </p:sp>
      <p:sp>
        <p:nvSpPr>
          <p:cNvPr id="4" name="Title 3"/>
          <p:cNvSpPr>
            <a:spLocks noGrp="1"/>
          </p:cNvSpPr>
          <p:nvPr>
            <p:ph type="title"/>
          </p:nvPr>
        </p:nvSpPr>
        <p:spPr/>
        <p:txBody>
          <a:bodyPr/>
          <a:lstStyle/>
          <a:p>
            <a:r>
              <a:rPr lang="en-US" dirty="0" smtClean="0"/>
              <a:t>The Cost of Open Government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Local units of government take pride in being open</a:t>
            </a:r>
            <a:endParaRPr lang="en-US" sz="2800" dirty="0"/>
          </a:p>
        </p:txBody>
      </p:sp>
      <p:sp>
        <p:nvSpPr>
          <p:cNvPr id="3" name="Content Placeholder 2"/>
          <p:cNvSpPr>
            <a:spLocks noGrp="1"/>
          </p:cNvSpPr>
          <p:nvPr>
            <p:ph sz="quarter" idx="1"/>
          </p:nvPr>
        </p:nvSpPr>
        <p:spPr/>
        <p:txBody>
          <a:bodyPr>
            <a:normAutofit/>
          </a:bodyPr>
          <a:lstStyle/>
          <a:p>
            <a:r>
              <a:rPr lang="en-US" sz="2400" dirty="0" smtClean="0"/>
              <a:t>Local government officials work in the community, and </a:t>
            </a:r>
            <a:r>
              <a:rPr lang="en-US" sz="2400" i="1" dirty="0" smtClean="0"/>
              <a:t>directly</a:t>
            </a:r>
            <a:r>
              <a:rPr lang="en-US" sz="2400" dirty="0" smtClean="0"/>
              <a:t> with local media and the public</a:t>
            </a:r>
          </a:p>
          <a:p>
            <a:r>
              <a:rPr lang="en-US" sz="2400" dirty="0" smtClean="0"/>
              <a:t>Local elected officials (a.k.a. records custodians) understand who pays salaries and bills, and are directly accountable to constituents</a:t>
            </a:r>
          </a:p>
          <a:p>
            <a:r>
              <a:rPr lang="en-US" sz="2400" dirty="0" smtClean="0"/>
              <a:t>We want people to be involved in </a:t>
            </a:r>
            <a:r>
              <a:rPr lang="en-US" sz="2400" i="1" dirty="0" smtClean="0"/>
              <a:t>their</a:t>
            </a:r>
            <a:r>
              <a:rPr lang="en-US" sz="2400" dirty="0" smtClean="0"/>
              <a:t> local government</a:t>
            </a:r>
          </a:p>
          <a:p>
            <a:endParaRPr lang="en-US" sz="2400" dirty="0" smtClean="0"/>
          </a:p>
          <a:p>
            <a:endParaRPr lang="en-US" sz="2400" dirty="0" smtClean="0"/>
          </a:p>
          <a:p>
            <a:pPr>
              <a:buNone/>
            </a:pPr>
            <a:endParaRPr lang="en-US" sz="2400" dirty="0" smtClean="0"/>
          </a:p>
          <a:p>
            <a:pPr>
              <a:buNone/>
            </a:pPr>
            <a:endParaRPr lang="en-US" sz="26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6600" y="4191000"/>
            <a:ext cx="2723405" cy="17021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758952"/>
          </a:xfrm>
        </p:spPr>
        <p:txBody>
          <a:bodyPr>
            <a:noAutofit/>
          </a:bodyPr>
          <a:lstStyle/>
          <a:p>
            <a:r>
              <a:rPr lang="en-US" sz="2700" dirty="0" smtClean="0"/>
              <a:t>Public records requests are a balancing act for local offices</a:t>
            </a:r>
            <a:endParaRPr lang="en-US" sz="2700" dirty="0"/>
          </a:p>
        </p:txBody>
      </p:sp>
      <p:sp>
        <p:nvSpPr>
          <p:cNvPr id="3" name="Content Placeholder 2"/>
          <p:cNvSpPr>
            <a:spLocks noGrp="1"/>
          </p:cNvSpPr>
          <p:nvPr>
            <p:ph sz="quarter" idx="1"/>
          </p:nvPr>
        </p:nvSpPr>
        <p:spPr/>
        <p:txBody>
          <a:bodyPr/>
          <a:lstStyle/>
          <a:p>
            <a:r>
              <a:rPr lang="en-US" sz="2400" u="sng" dirty="0" smtClean="0"/>
              <a:t>Balancing Act #1</a:t>
            </a:r>
            <a:r>
              <a:rPr lang="en-US" sz="2400" dirty="0" smtClean="0"/>
              <a:t>: Public's right to know vs. protecting the integrity of the record</a:t>
            </a:r>
          </a:p>
          <a:p>
            <a:r>
              <a:rPr lang="en-US" sz="2400" u="sng" dirty="0" smtClean="0"/>
              <a:t>Balancing Act #2</a:t>
            </a:r>
            <a:r>
              <a:rPr lang="en-US" sz="2400" dirty="0" smtClean="0"/>
              <a:t>: Public's right to know vs. confidentiality</a:t>
            </a:r>
          </a:p>
          <a:p>
            <a:r>
              <a:rPr lang="en-US" sz="2400" u="sng" dirty="0" smtClean="0"/>
              <a:t>Balancing Act #3</a:t>
            </a:r>
            <a:r>
              <a:rPr lang="en-US" sz="2400" dirty="0" smtClean="0"/>
              <a:t>: Public's (at large) right to know vs. customer</a:t>
            </a:r>
          </a:p>
          <a:p>
            <a:pPr>
              <a:lnSpc>
                <a:spcPct val="100000"/>
              </a:lnSpc>
              <a:spcBef>
                <a:spcPts val="0"/>
              </a:spcBef>
              <a:spcAft>
                <a:spcPts val="0"/>
              </a:spcAft>
            </a:pPr>
            <a:r>
              <a:rPr lang="en-US" sz="2400" dirty="0" smtClean="0"/>
              <a:t>Service responsibility to the residents the office serves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Ballot Audits</a:t>
            </a:r>
            <a:endParaRPr lang="en-US" dirty="0"/>
          </a:p>
        </p:txBody>
      </p:sp>
      <p:sp>
        <p:nvSpPr>
          <p:cNvPr id="3" name="Content Placeholder 2"/>
          <p:cNvSpPr>
            <a:spLocks noGrp="1"/>
          </p:cNvSpPr>
          <p:nvPr>
            <p:ph sz="quarter" idx="1"/>
          </p:nvPr>
        </p:nvSpPr>
        <p:spPr/>
        <p:txBody>
          <a:bodyPr/>
          <a:lstStyle/>
          <a:p>
            <a:r>
              <a:rPr lang="en-US" sz="2400" dirty="0" smtClean="0"/>
              <a:t>Request was to audit electronically tabulated ballots, and involved a group traveling to a number of county clerk offices around the state in mid to late 2012</a:t>
            </a:r>
          </a:p>
          <a:p>
            <a:r>
              <a:rPr lang="en-US" sz="2400" dirty="0" smtClean="0"/>
              <a:t>Public records law, of course, provides access to inspect records</a:t>
            </a:r>
          </a:p>
          <a:p>
            <a:r>
              <a:rPr lang="en-US" sz="2400" dirty="0" smtClean="0"/>
              <a:t>Government Accountability Board provided guidance that no one other than election officials were authorized to touch ballots</a:t>
            </a:r>
          </a:p>
          <a:p>
            <a:r>
              <a:rPr lang="en-US" sz="2400" dirty="0" smtClean="0"/>
              <a:t>Election officials and staff spent days flipping over ballots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Racine County experience with ballot audits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600" dirty="0" smtClean="0"/>
              <a:t>Staff spent 57.25 labor hours in room while the audit took place.  Figure does not include time spent assembling, organizing, moving materials, scheduling, and other preparations required to fulfill the request</a:t>
            </a:r>
          </a:p>
          <a:p>
            <a:r>
              <a:rPr lang="en-US" sz="2600" dirty="0" smtClean="0"/>
              <a:t>The audit was stretched over a 10 week period, because they had to arrange times when the group had enough counters, and when the county had enough coverage to take care of the workload in the office</a:t>
            </a:r>
          </a:p>
          <a:p>
            <a:r>
              <a:rPr lang="en-US" sz="2600" dirty="0" smtClean="0"/>
              <a:t>At an average cost of $31.25/hour, the county spent $1,789.06 on staff time alone.  Again, that figure does not include preparation time and other supplies related to the audit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requiring clarification</a:t>
            </a:r>
            <a:endParaRPr lang="en-US" dirty="0"/>
          </a:p>
        </p:txBody>
      </p:sp>
      <p:sp>
        <p:nvSpPr>
          <p:cNvPr id="3" name="Content Placeholder 2"/>
          <p:cNvSpPr>
            <a:spLocks noGrp="1"/>
          </p:cNvSpPr>
          <p:nvPr>
            <p:ph sz="quarter" idx="1"/>
          </p:nvPr>
        </p:nvSpPr>
        <p:spPr/>
        <p:txBody>
          <a:bodyPr/>
          <a:lstStyle/>
          <a:p>
            <a:r>
              <a:rPr lang="en-US" sz="2400" dirty="0" smtClean="0"/>
              <a:t>Does an electronic version of a record necessarily follow the same disclosure laws as the record itself?</a:t>
            </a:r>
          </a:p>
          <a:p>
            <a:r>
              <a:rPr lang="en-US" sz="2400" dirty="0" smtClean="0"/>
              <a:t>Is the copy fee of a scanned and emailed document the same as a hardcopy version of the document?</a:t>
            </a:r>
          </a:p>
          <a:p>
            <a:r>
              <a:rPr lang="en-US" sz="2400" dirty="0" smtClean="0"/>
              <a:t>What is the responsibility of an authority when the requestor requires uploading documents?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5200" y="4038600"/>
            <a:ext cx="2340256" cy="15675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r>
              <a:rPr lang="en-US" dirty="0" smtClean="0"/>
              <a:t>Staci M. </a:t>
            </a:r>
            <a:r>
              <a:rPr lang="en-US" dirty="0" err="1" smtClean="0"/>
              <a:t>hoffman</a:t>
            </a:r>
            <a:endParaRPr lang="en-US" dirty="0" smtClean="0"/>
          </a:p>
          <a:p>
            <a:r>
              <a:rPr lang="en-US" dirty="0" smtClean="0"/>
              <a:t>President, Wisconsin register of deeds association</a:t>
            </a:r>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a:bodyPr>
          <a:lstStyle/>
          <a:p>
            <a:r>
              <a:rPr lang="en-US" sz="3300" dirty="0" smtClean="0"/>
              <a:t>The Cost of Open Government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The Attorney General's special role in open government</a:t>
            </a:r>
            <a:endParaRPr lang="en-US" sz="2600" dirty="0"/>
          </a:p>
        </p:txBody>
      </p:sp>
      <p:sp>
        <p:nvSpPr>
          <p:cNvPr id="3" name="Content Placeholder 2"/>
          <p:cNvSpPr>
            <a:spLocks noGrp="1"/>
          </p:cNvSpPr>
          <p:nvPr>
            <p:ph sz="quarter" idx="1"/>
          </p:nvPr>
        </p:nvSpPr>
        <p:spPr/>
        <p:txBody>
          <a:bodyPr>
            <a:normAutofit/>
          </a:bodyPr>
          <a:lstStyle/>
          <a:p>
            <a:r>
              <a:rPr lang="en-US" dirty="0" smtClean="0"/>
              <a:t>Public Records</a:t>
            </a:r>
          </a:p>
          <a:p>
            <a:pPr lvl="1"/>
            <a:r>
              <a:rPr lang="en-US" dirty="0" smtClean="0"/>
              <a:t>Interpretation by attorney general. Any person may request advice from the attorney general as to the applicability of this subchapter under any circumstances. The attorney general may respond to such a request. Wis. Stat. § 19.39</a:t>
            </a:r>
          </a:p>
          <a:p>
            <a:pPr lvl="1"/>
            <a:endParaRPr lang="en-US" dirty="0" smtClean="0"/>
          </a:p>
          <a:p>
            <a:r>
              <a:rPr lang="en-US" dirty="0" smtClean="0"/>
              <a:t>Open Meetings</a:t>
            </a:r>
          </a:p>
          <a:p>
            <a:pPr lvl="1"/>
            <a:r>
              <a:rPr lang="en-US" dirty="0" smtClean="0"/>
              <a:t>Interpretation by attorney general. Any person may request advice from the attorney general as to the applicability of this subchapter under any circumstances. Wis. Stat. §19.98</a:t>
            </a:r>
          </a:p>
          <a:p>
            <a:pPr lvl="1"/>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smtClean="0"/>
              <a:t>Contrary to Popular Belief, our goals include:</a:t>
            </a:r>
            <a:endParaRPr lang="en-US" dirty="0"/>
          </a:p>
        </p:txBody>
      </p:sp>
      <p:sp>
        <p:nvSpPr>
          <p:cNvPr id="7" name="Content Placeholder 6"/>
          <p:cNvSpPr>
            <a:spLocks noGrp="1"/>
          </p:cNvSpPr>
          <p:nvPr>
            <p:ph sz="quarter" idx="1"/>
          </p:nvPr>
        </p:nvSpPr>
        <p:spPr/>
        <p:txBody>
          <a:bodyPr/>
          <a:lstStyle/>
          <a:p>
            <a:r>
              <a:rPr lang="en-US" dirty="0" smtClean="0"/>
              <a:t>Transparent government</a:t>
            </a:r>
          </a:p>
          <a:p>
            <a:r>
              <a:rPr lang="en-US" dirty="0" smtClean="0"/>
              <a:t>Assistance to our constituents</a:t>
            </a:r>
          </a:p>
          <a:p>
            <a:r>
              <a:rPr lang="en-US" dirty="0" smtClean="0"/>
              <a:t>Fulfilling requests in a timely manner</a:t>
            </a:r>
          </a:p>
          <a:p>
            <a:r>
              <a:rPr lang="en-US" dirty="0" smtClean="0"/>
              <a:t>Helpful and not a hindrance to open government</a:t>
            </a:r>
          </a:p>
          <a:p>
            <a:r>
              <a:rPr lang="en-US" dirty="0" smtClean="0"/>
              <a:t>Fiscally responsible to the taxpayers</a:t>
            </a:r>
          </a:p>
          <a:p>
            <a:pPr>
              <a:buNone/>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Tightened Budgets and Limited Resources</a:t>
            </a:r>
            <a:endParaRPr lang="en-US" dirty="0"/>
          </a:p>
        </p:txBody>
      </p:sp>
      <p:sp>
        <p:nvSpPr>
          <p:cNvPr id="3" name="Content Placeholder 2"/>
          <p:cNvSpPr>
            <a:spLocks noGrp="1"/>
          </p:cNvSpPr>
          <p:nvPr>
            <p:ph sz="quarter" idx="1"/>
          </p:nvPr>
        </p:nvSpPr>
        <p:spPr/>
        <p:txBody>
          <a:bodyPr/>
          <a:lstStyle/>
          <a:p>
            <a:r>
              <a:rPr lang="en-US" dirty="0" smtClean="0"/>
              <a:t>During these economic times, we have been asked to reduce staff either through layoffs or attrition</a:t>
            </a:r>
          </a:p>
          <a:p>
            <a:r>
              <a:rPr lang="en-US" altLang="en-US" dirty="0" smtClean="0"/>
              <a:t>Limited staff to do daily department functions and statutory obligations</a:t>
            </a:r>
          </a:p>
          <a:p>
            <a:r>
              <a:rPr lang="en-US" altLang="en-US" dirty="0" smtClean="0"/>
              <a:t>Open records requests have created new positions, overtime and comp time</a:t>
            </a:r>
          </a:p>
          <a:p>
            <a:r>
              <a:rPr lang="en-US" altLang="en-US" dirty="0" smtClean="0"/>
              <a:t>What should come first open records requests or daily duties?</a:t>
            </a:r>
            <a:r>
              <a:rPr lang="en-US"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There is a real cost to providing open records</a:t>
            </a:r>
          </a:p>
          <a:p>
            <a:pPr lvl="1">
              <a:defRPr/>
            </a:pPr>
            <a:r>
              <a:rPr lang="en-US" dirty="0" smtClean="0"/>
              <a:t>Staff time</a:t>
            </a:r>
          </a:p>
          <a:p>
            <a:pPr lvl="1">
              <a:defRPr/>
            </a:pPr>
            <a:r>
              <a:rPr lang="en-US" dirty="0" smtClean="0"/>
              <a:t>Additional IT Fees</a:t>
            </a:r>
          </a:p>
          <a:p>
            <a:pPr lvl="1">
              <a:defRPr/>
            </a:pPr>
            <a:r>
              <a:rPr lang="en-US" dirty="0" smtClean="0"/>
              <a:t>Added Hardware and Software requirements</a:t>
            </a:r>
          </a:p>
          <a:p>
            <a:pPr lvl="1">
              <a:defRPr/>
            </a:pPr>
            <a:r>
              <a:rPr lang="en-US" dirty="0" smtClean="0"/>
              <a:t>Additional allocated costs – overhead costs</a:t>
            </a:r>
          </a:p>
          <a:p>
            <a:pPr lvl="1">
              <a:defRPr/>
            </a:pPr>
            <a:r>
              <a:rPr lang="en-US" dirty="0" smtClean="0"/>
              <a:t>Additional storage requirements</a:t>
            </a:r>
          </a:p>
          <a:p>
            <a:pPr lvl="1">
              <a:defRPr/>
            </a:pPr>
            <a:r>
              <a:rPr lang="en-US" dirty="0" smtClean="0"/>
              <a:t>Risk Management costs</a:t>
            </a:r>
          </a:p>
          <a:p>
            <a:pPr lvl="1">
              <a:defRPr/>
            </a:pPr>
            <a:r>
              <a:rPr lang="en-US" dirty="0" smtClean="0"/>
              <a:t>Increased records retention policy fees</a:t>
            </a:r>
          </a:p>
          <a:p>
            <a:pPr lvl="2">
              <a:defRPr/>
            </a:pPr>
            <a:r>
              <a:rPr lang="en-US" dirty="0" smtClean="0"/>
              <a:t>Documents, emails, </a:t>
            </a:r>
            <a:r>
              <a:rPr lang="en-US" dirty="0" err="1" smtClean="0"/>
              <a:t>Facebook</a:t>
            </a:r>
            <a:r>
              <a:rPr lang="en-US" dirty="0" smtClean="0"/>
              <a:t>, Twitter, social media, dash cams, body cams</a:t>
            </a:r>
          </a:p>
          <a:p>
            <a:pPr lvl="2">
              <a:defRPr/>
            </a:pPr>
            <a:r>
              <a:rPr lang="en-US" altLang="en-US" dirty="0" smtClean="0"/>
              <a:t>Additional server needed for email storage $15,000 plus $2,500 annual maintenance</a:t>
            </a:r>
            <a:endParaRPr lang="en-US" dirty="0" smtClean="0"/>
          </a:p>
        </p:txBody>
      </p:sp>
      <p:pic>
        <p:nvPicPr>
          <p:cNvPr id="4" name="Picture 25" descr="C:\Users\Stacih\AppData\Local\Microsoft\Windows\Temporary Internet Files\Content.IE5\P3NXNU86\money-scale[1].jpg"/>
          <p:cNvPicPr>
            <a:picLocks noChangeAspect="1" noChangeArrowheads="1"/>
          </p:cNvPicPr>
          <p:nvPr/>
        </p:nvPicPr>
        <p:blipFill>
          <a:blip r:embed="rId2" cstate="print"/>
          <a:srcRect/>
          <a:stretch>
            <a:fillRect/>
          </a:stretch>
        </p:blipFill>
        <p:spPr bwMode="auto">
          <a:xfrm>
            <a:off x="6934200" y="2438400"/>
            <a:ext cx="1447800" cy="1447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a:t>
            </a:r>
            <a:endParaRPr lang="en-US" dirty="0"/>
          </a:p>
        </p:txBody>
      </p:sp>
      <p:sp>
        <p:nvSpPr>
          <p:cNvPr id="3" name="Content Placeholder 2"/>
          <p:cNvSpPr>
            <a:spLocks noGrp="1"/>
          </p:cNvSpPr>
          <p:nvPr>
            <p:ph sz="quarter" idx="1"/>
          </p:nvPr>
        </p:nvSpPr>
        <p:spPr/>
        <p:txBody>
          <a:bodyPr/>
          <a:lstStyle/>
          <a:p>
            <a:r>
              <a:rPr lang="en-US" altLang="en-US" dirty="0" smtClean="0"/>
              <a:t>We have federal and state laws that require redaction from public record</a:t>
            </a:r>
          </a:p>
          <a:p>
            <a:r>
              <a:rPr lang="en-US" altLang="en-US" dirty="0" smtClean="0"/>
              <a:t>HIPAA </a:t>
            </a:r>
            <a:r>
              <a:rPr lang="en-US" altLang="en-US" dirty="0" smtClean="0"/>
              <a:t>– health issues, medicines</a:t>
            </a:r>
          </a:p>
          <a:p>
            <a:r>
              <a:rPr lang="en-US" altLang="en-US" dirty="0" smtClean="0"/>
              <a:t>Juvenile Information</a:t>
            </a:r>
          </a:p>
          <a:p>
            <a:r>
              <a:rPr lang="en-US" dirty="0" smtClean="0"/>
              <a:t>Social Security Numbers</a:t>
            </a:r>
          </a:p>
          <a:p>
            <a:r>
              <a:rPr lang="en-US" altLang="en-US" dirty="0" smtClean="0"/>
              <a:t>Financial Account Information</a:t>
            </a:r>
          </a:p>
          <a:p>
            <a:r>
              <a:rPr lang="en-US" altLang="en-US" dirty="0" smtClean="0"/>
              <a:t>Informant Identification</a:t>
            </a:r>
          </a:p>
          <a:p>
            <a:pPr lvl="1"/>
            <a:r>
              <a:rPr lang="en-US" altLang="en-US" dirty="0" smtClean="0"/>
              <a:t>Names, addresses, telephone numbers, email address, voice recordings, hand writing samples</a:t>
            </a:r>
          </a:p>
          <a:p>
            <a:pPr lvl="1">
              <a:buNone/>
            </a:pPr>
            <a:endParaRPr lang="en-US" altLang="en-US" dirty="0" smtClean="0"/>
          </a:p>
          <a:p>
            <a:endParaRPr lang="en-US" dirty="0"/>
          </a:p>
        </p:txBody>
      </p:sp>
      <p:pic>
        <p:nvPicPr>
          <p:cNvPr id="4" name="Picture 5" descr="C:\Users\Stacih\AppData\Local\Microsoft\Windows\Temporary Internet Files\Content.IE5\E650Y4AG\ExcessivelyRedactedLegalBills[1].png"/>
          <p:cNvPicPr>
            <a:picLocks noChangeAspect="1" noChangeArrowheads="1"/>
          </p:cNvPicPr>
          <p:nvPr/>
        </p:nvPicPr>
        <p:blipFill>
          <a:blip r:embed="rId2" cstate="print"/>
          <a:srcRect/>
          <a:stretch>
            <a:fillRect/>
          </a:stretch>
        </p:blipFill>
        <p:spPr bwMode="auto">
          <a:xfrm>
            <a:off x="5943600" y="2514600"/>
            <a:ext cx="2209800" cy="2209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altLang="en-US" sz="3600" dirty="0" smtClean="0"/>
              <a:t>Example – Sheriff’s Department</a:t>
            </a:r>
            <a:br>
              <a:rPr lang="en-US" altLang="en-US" sz="3600" dirty="0" smtClean="0"/>
            </a:br>
            <a:r>
              <a:rPr lang="en-US" altLang="en-US" sz="3600" dirty="0" smtClean="0"/>
              <a:t>Records Request 20 Year Old Death </a:t>
            </a:r>
            <a:endParaRPr lang="en-US" dirty="0"/>
          </a:p>
        </p:txBody>
      </p:sp>
      <p:sp>
        <p:nvSpPr>
          <p:cNvPr id="3" name="Content Placeholder 2"/>
          <p:cNvSpPr>
            <a:spLocks noGrp="1"/>
          </p:cNvSpPr>
          <p:nvPr>
            <p:ph sz="quarter" idx="1"/>
          </p:nvPr>
        </p:nvSpPr>
        <p:spPr/>
        <p:txBody>
          <a:bodyPr>
            <a:normAutofit lnSpcReduction="10000"/>
          </a:bodyPr>
          <a:lstStyle/>
          <a:p>
            <a:r>
              <a:rPr lang="en-US" altLang="en-US" dirty="0" smtClean="0"/>
              <a:t>One Court Report consists of 778 pages</a:t>
            </a:r>
          </a:p>
          <a:p>
            <a:r>
              <a:rPr lang="en-US" altLang="en-US" dirty="0" smtClean="0"/>
              <a:t>38 juveniles were involved – redaction required</a:t>
            </a:r>
          </a:p>
          <a:p>
            <a:r>
              <a:rPr lang="en-US" altLang="en-US" dirty="0" smtClean="0"/>
              <a:t>Medical conditions and medications – redacted</a:t>
            </a:r>
          </a:p>
          <a:p>
            <a:r>
              <a:rPr lang="en-US" altLang="en-US" dirty="0" smtClean="0"/>
              <a:t>63 video and audio to be redacted </a:t>
            </a:r>
          </a:p>
          <a:p>
            <a:r>
              <a:rPr lang="en-US" altLang="en-US" dirty="0" smtClean="0"/>
              <a:t>Dispatch records to be reviewed</a:t>
            </a:r>
          </a:p>
          <a:p>
            <a:r>
              <a:rPr lang="en-US" altLang="en-US" dirty="0" smtClean="0"/>
              <a:t>Software available for part of the request</a:t>
            </a:r>
          </a:p>
          <a:p>
            <a:r>
              <a:rPr lang="en-US" altLang="en-US" dirty="0" smtClean="0"/>
              <a:t>Mostly manual</a:t>
            </a:r>
          </a:p>
          <a:p>
            <a:r>
              <a:rPr lang="en-US" altLang="en-US" dirty="0" smtClean="0"/>
              <a:t>A month has been spent on this case so far, there are many months to go</a:t>
            </a:r>
          </a:p>
          <a:p>
            <a:r>
              <a:rPr lang="en-US" altLang="en-US" dirty="0" smtClean="0"/>
              <a:t>There are hundreds of other cases in the mean time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Average Monthly Work Load</a:t>
            </a:r>
            <a:endParaRPr lang="en-US" dirty="0"/>
          </a:p>
        </p:txBody>
      </p:sp>
      <p:sp>
        <p:nvSpPr>
          <p:cNvPr id="3" name="Content Placeholder 2"/>
          <p:cNvSpPr>
            <a:spLocks noGrp="1"/>
          </p:cNvSpPr>
          <p:nvPr>
            <p:ph sz="quarter" idx="1"/>
          </p:nvPr>
        </p:nvSpPr>
        <p:spPr/>
        <p:txBody>
          <a:bodyPr/>
          <a:lstStyle/>
          <a:p>
            <a:r>
              <a:rPr lang="en-US" altLang="en-US" dirty="0" smtClean="0"/>
              <a:t>Standard Accident Reports			77</a:t>
            </a:r>
          </a:p>
          <a:p>
            <a:r>
              <a:rPr lang="en-US" altLang="en-US" dirty="0" smtClean="0"/>
              <a:t>Contact History Reports			80</a:t>
            </a:r>
          </a:p>
          <a:p>
            <a:r>
              <a:rPr lang="en-US" altLang="en-US" dirty="0" smtClean="0"/>
              <a:t>Family Court					 2</a:t>
            </a:r>
          </a:p>
          <a:p>
            <a:r>
              <a:rPr lang="en-US" altLang="en-US" dirty="0" smtClean="0"/>
              <a:t>Co. District Attorney Reports		15</a:t>
            </a:r>
          </a:p>
          <a:p>
            <a:r>
              <a:rPr lang="en-US" altLang="en-US" dirty="0" smtClean="0"/>
              <a:t>Avg. Request (non-accident)		20</a:t>
            </a:r>
          </a:p>
          <a:p>
            <a:r>
              <a:rPr lang="en-US" altLang="en-US" dirty="0" smtClean="0"/>
              <a:t>Complex Reports				55</a:t>
            </a:r>
          </a:p>
          <a:p>
            <a:r>
              <a:rPr lang="en-US" altLang="en-US" dirty="0" smtClean="0"/>
              <a:t>Medical Records				4</a:t>
            </a:r>
          </a:p>
          <a:p>
            <a:r>
              <a:rPr lang="en-US" altLang="en-US" dirty="0" smtClean="0"/>
              <a:t>Challenging Request				1</a:t>
            </a:r>
          </a:p>
          <a:p>
            <a:r>
              <a:rPr lang="en-US" altLang="en-US" sz="2800" dirty="0" smtClean="0"/>
              <a:t> Total </a:t>
            </a:r>
            <a:r>
              <a:rPr lang="en-US" altLang="en-US" sz="2800" u="sng" dirty="0" smtClean="0"/>
              <a:t>monthly</a:t>
            </a:r>
            <a:r>
              <a:rPr lang="en-US" altLang="en-US" sz="2800" dirty="0" smtClean="0"/>
              <a:t> requests	                     254</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Actual Costs</a:t>
            </a:r>
            <a:endParaRPr lang="en-US" dirty="0"/>
          </a:p>
        </p:txBody>
      </p:sp>
      <p:sp>
        <p:nvSpPr>
          <p:cNvPr id="4" name="Content Placeholder 3"/>
          <p:cNvSpPr>
            <a:spLocks noGrp="1"/>
          </p:cNvSpPr>
          <p:nvPr>
            <p:ph sz="half" idx="1"/>
          </p:nvPr>
        </p:nvSpPr>
        <p:spPr/>
        <p:txBody>
          <a:bodyPr>
            <a:normAutofit fontScale="92500"/>
          </a:bodyPr>
          <a:lstStyle/>
          <a:p>
            <a:r>
              <a:rPr lang="en-US" altLang="en-US" dirty="0" smtClean="0"/>
              <a:t>Full time Open Records Clerk-$63,800/yr.</a:t>
            </a:r>
          </a:p>
          <a:p>
            <a:r>
              <a:rPr lang="en-US" altLang="en-US" dirty="0" smtClean="0"/>
              <a:t>Part time Open Records Clerk-$31,900/yr.</a:t>
            </a:r>
          </a:p>
          <a:p>
            <a:r>
              <a:rPr lang="en-US" altLang="en-US" dirty="0" smtClean="0"/>
              <a:t>Temporary Open Records Clerk-$5,000/yr.</a:t>
            </a:r>
          </a:p>
          <a:p>
            <a:r>
              <a:rPr lang="en-US" altLang="en-US" dirty="0" smtClean="0"/>
              <a:t>That’s $100,700 in staff time alone!</a:t>
            </a:r>
          </a:p>
          <a:p>
            <a:endParaRPr lang="en-US" dirty="0"/>
          </a:p>
        </p:txBody>
      </p:sp>
      <p:sp>
        <p:nvSpPr>
          <p:cNvPr id="5" name="Content Placeholder 4"/>
          <p:cNvSpPr>
            <a:spLocks noGrp="1"/>
          </p:cNvSpPr>
          <p:nvPr>
            <p:ph sz="half" idx="2"/>
          </p:nvPr>
        </p:nvSpPr>
        <p:spPr/>
        <p:txBody>
          <a:bodyPr>
            <a:normAutofit fontScale="92500"/>
          </a:bodyPr>
          <a:lstStyle/>
          <a:p>
            <a:pPr marL="685800" lvl="2" indent="0">
              <a:buFont typeface="Wingdings 2" pitchFamily="18" charset="2"/>
              <a:buNone/>
              <a:defRPr/>
            </a:pPr>
            <a:r>
              <a:rPr lang="en-US" b="1" dirty="0" smtClean="0"/>
              <a:t>PLUS</a:t>
            </a:r>
          </a:p>
          <a:p>
            <a:pPr>
              <a:defRPr/>
            </a:pPr>
            <a:r>
              <a:rPr lang="en-US" b="1" dirty="0" smtClean="0"/>
              <a:t>IT Allocation-</a:t>
            </a:r>
            <a:r>
              <a:rPr lang="en-US" dirty="0" smtClean="0"/>
              <a:t>$1,100/unit</a:t>
            </a:r>
            <a:endParaRPr lang="en-US" b="1" dirty="0" smtClean="0"/>
          </a:p>
          <a:p>
            <a:pPr>
              <a:defRPr/>
            </a:pPr>
            <a:r>
              <a:rPr lang="en-US" b="1" dirty="0" smtClean="0"/>
              <a:t>Indirect Costs-</a:t>
            </a:r>
            <a:r>
              <a:rPr lang="en-US" dirty="0" smtClean="0"/>
              <a:t>share of $922,000</a:t>
            </a:r>
            <a:endParaRPr lang="en-US" b="1" dirty="0" smtClean="0"/>
          </a:p>
          <a:p>
            <a:pPr>
              <a:defRPr/>
            </a:pPr>
            <a:r>
              <a:rPr lang="en-US" b="1" dirty="0" smtClean="0"/>
              <a:t>Hardware </a:t>
            </a:r>
          </a:p>
          <a:p>
            <a:pPr lvl="1">
              <a:defRPr/>
            </a:pPr>
            <a:r>
              <a:rPr lang="en-US" dirty="0" smtClean="0"/>
              <a:t>CD DVD Burners - $250</a:t>
            </a:r>
          </a:p>
          <a:p>
            <a:pPr lvl="1">
              <a:defRPr/>
            </a:pPr>
            <a:r>
              <a:rPr lang="en-US" dirty="0" smtClean="0"/>
              <a:t>Computers/monitor $950/ea</a:t>
            </a:r>
          </a:p>
          <a:p>
            <a:pPr lvl="1">
              <a:defRPr/>
            </a:pPr>
            <a:r>
              <a:rPr lang="en-US" dirty="0" smtClean="0"/>
              <a:t>Office Equipment - $1,000</a:t>
            </a:r>
          </a:p>
          <a:p>
            <a:pPr>
              <a:defRPr/>
            </a:pPr>
            <a:r>
              <a:rPr lang="en-US" sz="2000" b="1" dirty="0" smtClean="0"/>
              <a:t>Redaction Software - </a:t>
            </a:r>
            <a:r>
              <a:rPr lang="en-US" sz="2000" dirty="0" smtClean="0"/>
              <a:t>$3,100</a:t>
            </a:r>
          </a:p>
          <a:p>
            <a:pPr lvl="1">
              <a:defRPr/>
            </a:pPr>
            <a:r>
              <a:rPr lang="en-US" dirty="0" smtClean="0"/>
              <a:t>Annual </a:t>
            </a:r>
            <a:r>
              <a:rPr lang="en-US" dirty="0" err="1" smtClean="0"/>
              <a:t>Maint</a:t>
            </a:r>
            <a:r>
              <a:rPr lang="en-US" dirty="0" smtClean="0"/>
              <a:t>. Fee $620</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8534400" cy="758952"/>
          </a:xfrm>
        </p:spPr>
        <p:txBody>
          <a:bodyPr/>
          <a:lstStyle/>
          <a:p>
            <a:r>
              <a:rPr lang="en-US" altLang="en-US" sz="3200" b="1" dirty="0" smtClean="0"/>
              <a:t>Register of Deeds Concerns</a:t>
            </a:r>
            <a:endParaRPr lang="en-US" dirty="0"/>
          </a:p>
        </p:txBody>
      </p:sp>
      <p:sp>
        <p:nvSpPr>
          <p:cNvPr id="6" name="Content Placeholder 5"/>
          <p:cNvSpPr>
            <a:spLocks noGrp="1"/>
          </p:cNvSpPr>
          <p:nvPr>
            <p:ph sz="quarter" idx="1"/>
          </p:nvPr>
        </p:nvSpPr>
        <p:spPr/>
        <p:txBody>
          <a:bodyPr>
            <a:normAutofit lnSpcReduction="10000"/>
          </a:bodyPr>
          <a:lstStyle/>
          <a:p>
            <a:pPr>
              <a:defRPr/>
            </a:pPr>
            <a:r>
              <a:rPr lang="en-US" altLang="en-US" sz="3200" dirty="0" smtClean="0"/>
              <a:t>Data Harvesting</a:t>
            </a:r>
          </a:p>
          <a:p>
            <a:pPr>
              <a:defRPr/>
            </a:pPr>
            <a:r>
              <a:rPr lang="en-US" altLang="en-US" sz="3200" dirty="0" smtClean="0"/>
              <a:t>Redaction of Personal Information</a:t>
            </a:r>
          </a:p>
          <a:p>
            <a:pPr>
              <a:defRPr/>
            </a:pPr>
            <a:r>
              <a:rPr lang="en-US" altLang="en-US" sz="3200" dirty="0" smtClean="0"/>
              <a:t>Statutory Fees</a:t>
            </a:r>
          </a:p>
          <a:p>
            <a:pPr>
              <a:defRPr/>
            </a:pPr>
            <a:r>
              <a:rPr lang="en-US" altLang="en-US" sz="3200" dirty="0" smtClean="0"/>
              <a:t>Uniform Fees</a:t>
            </a:r>
          </a:p>
          <a:p>
            <a:pPr>
              <a:defRPr/>
            </a:pPr>
            <a:r>
              <a:rPr lang="en-US" altLang="en-US" sz="3200" dirty="0" smtClean="0"/>
              <a:t>Property Fraud</a:t>
            </a:r>
          </a:p>
          <a:p>
            <a:pPr>
              <a:defRPr/>
            </a:pPr>
            <a:r>
              <a:rPr lang="en-US" altLang="en-US" sz="3200" dirty="0" smtClean="0"/>
              <a:t>Keeping up with Technology</a:t>
            </a:r>
          </a:p>
          <a:p>
            <a:pPr lvl="1">
              <a:defRPr/>
            </a:pPr>
            <a:r>
              <a:rPr lang="en-US" altLang="en-US" sz="3000" dirty="0" smtClean="0"/>
              <a:t>Software $160,000</a:t>
            </a:r>
          </a:p>
          <a:p>
            <a:pPr lvl="1">
              <a:defRPr/>
            </a:pPr>
            <a:r>
              <a:rPr lang="en-US" altLang="en-US" sz="3000" dirty="0" smtClean="0"/>
              <a:t>Annual Maintenance $19,000/yr</a:t>
            </a:r>
          </a:p>
          <a:p>
            <a:endParaRPr lang="en-US" dirty="0"/>
          </a:p>
        </p:txBody>
      </p:sp>
      <p:pic>
        <p:nvPicPr>
          <p:cNvPr id="7" name="Picture 5" descr="http://www.wrdaonline.org/Images/Logo2014/LogoAt233.jpg"/>
          <p:cNvPicPr>
            <a:picLocks noChangeAspect="1" noChangeArrowheads="1"/>
          </p:cNvPicPr>
          <p:nvPr/>
        </p:nvPicPr>
        <p:blipFill>
          <a:blip r:embed="rId2" cstate="print"/>
          <a:srcRect/>
          <a:stretch>
            <a:fillRect/>
          </a:stretch>
        </p:blipFill>
        <p:spPr bwMode="auto">
          <a:xfrm>
            <a:off x="304800" y="152400"/>
            <a:ext cx="1447800" cy="11985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Reimbursement?</a:t>
            </a:r>
            <a:endParaRPr lang="en-US" dirty="0"/>
          </a:p>
        </p:txBody>
      </p:sp>
      <p:sp>
        <p:nvSpPr>
          <p:cNvPr id="3" name="Content Placeholder 2"/>
          <p:cNvSpPr>
            <a:spLocks noGrp="1"/>
          </p:cNvSpPr>
          <p:nvPr>
            <p:ph sz="quarter" idx="1"/>
          </p:nvPr>
        </p:nvSpPr>
        <p:spPr/>
        <p:txBody>
          <a:bodyPr>
            <a:normAutofit lnSpcReduction="10000"/>
          </a:bodyPr>
          <a:lstStyle/>
          <a:p>
            <a:pPr>
              <a:defRPr/>
            </a:pPr>
            <a:r>
              <a:rPr lang="en-US" dirty="0" smtClean="0"/>
              <a:t>Should the taxpayer pay for requests through an increased tax levy?</a:t>
            </a:r>
          </a:p>
          <a:p>
            <a:pPr>
              <a:defRPr/>
            </a:pPr>
            <a:r>
              <a:rPr lang="en-US" dirty="0" smtClean="0"/>
              <a:t>Should the requester pay the actual costs?</a:t>
            </a:r>
          </a:p>
          <a:p>
            <a:pPr>
              <a:defRPr/>
            </a:pPr>
            <a:r>
              <a:rPr lang="en-US" dirty="0" smtClean="0"/>
              <a:t>How do you calculate the actual costs?</a:t>
            </a:r>
          </a:p>
          <a:p>
            <a:pPr>
              <a:defRPr/>
            </a:pPr>
            <a:r>
              <a:rPr lang="en-US" dirty="0" smtClean="0"/>
              <a:t>Should payment be made up front?</a:t>
            </a:r>
          </a:p>
          <a:p>
            <a:pPr lvl="1">
              <a:defRPr/>
            </a:pPr>
            <a:r>
              <a:rPr lang="en-US" dirty="0" smtClean="0"/>
              <a:t>How can we determine the amount of time</a:t>
            </a:r>
          </a:p>
          <a:p>
            <a:pPr>
              <a:defRPr/>
            </a:pPr>
            <a:r>
              <a:rPr lang="en-US" dirty="0" smtClean="0"/>
              <a:t>Should there be standardized fees?</a:t>
            </a:r>
          </a:p>
          <a:p>
            <a:pPr>
              <a:defRPr/>
            </a:pPr>
            <a:r>
              <a:rPr lang="en-US" dirty="0" smtClean="0"/>
              <a:t>Should there be standardized formats?</a:t>
            </a:r>
          </a:p>
          <a:p>
            <a:pPr>
              <a:defRPr/>
            </a:pPr>
            <a:r>
              <a:rPr lang="en-US" dirty="0" smtClean="0"/>
              <a:t>Should the statutory fees be updated?</a:t>
            </a:r>
          </a:p>
          <a:p>
            <a:pPr>
              <a:defRPr/>
            </a:pPr>
            <a:r>
              <a:rPr lang="en-US" dirty="0" smtClean="0"/>
              <a:t>Do reports have the same .25/page fee?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40000" lnSpcReduction="20000"/>
          </a:bodyPr>
          <a:lstStyle/>
          <a:p>
            <a:pPr>
              <a:buNone/>
            </a:pPr>
            <a:endParaRPr lang="en-US" sz="2200" dirty="0" smtClean="0"/>
          </a:p>
          <a:p>
            <a:pPr>
              <a:buNone/>
            </a:pPr>
            <a:r>
              <a:rPr lang="en-US" sz="2200" b="1" u="sng" dirty="0" smtClean="0"/>
              <a:t>Moderator</a:t>
            </a:r>
          </a:p>
          <a:p>
            <a:pPr>
              <a:buNone/>
            </a:pPr>
            <a:r>
              <a:rPr lang="en-US" sz="2200" b="1" dirty="0" smtClean="0"/>
              <a:t>Delanie Breuer</a:t>
            </a:r>
            <a:r>
              <a:rPr lang="en-US" sz="2200" dirty="0" smtClean="0"/>
              <a:t>-Assistant Deputy Attorney General </a:t>
            </a:r>
          </a:p>
          <a:p>
            <a:pPr>
              <a:buNone/>
            </a:pPr>
            <a:endParaRPr lang="en-US" sz="2200" dirty="0" smtClean="0"/>
          </a:p>
          <a:p>
            <a:pPr>
              <a:buNone/>
            </a:pPr>
            <a:r>
              <a:rPr lang="en-US" sz="2200" b="1" u="sng" dirty="0" smtClean="0"/>
              <a:t>Panelists</a:t>
            </a:r>
          </a:p>
          <a:p>
            <a:pPr algn="l">
              <a:buNone/>
            </a:pPr>
            <a:r>
              <a:rPr lang="en-US" sz="2200" b="1" u="sng" dirty="0" smtClean="0"/>
              <a:t>Jamie </a:t>
            </a:r>
            <a:r>
              <a:rPr lang="en-US" sz="2200" b="1" u="sng" dirty="0" err="1" smtClean="0"/>
              <a:t>Aulik</a:t>
            </a:r>
            <a:r>
              <a:rPr lang="en-US" sz="2200" dirty="0" smtClean="0"/>
              <a:t>-County Clerk, Manitowoc County; Legislative Committee Chairman, Wisconsin County Clerks Association</a:t>
            </a:r>
          </a:p>
          <a:p>
            <a:pPr algn="l">
              <a:buNone/>
            </a:pPr>
            <a:endParaRPr lang="en-US" sz="2200" dirty="0" smtClean="0"/>
          </a:p>
          <a:p>
            <a:pPr algn="l">
              <a:buNone/>
            </a:pPr>
            <a:r>
              <a:rPr lang="en-US" sz="2200" b="1" u="sng" dirty="0" smtClean="0"/>
              <a:t>Staci M. Hoffman</a:t>
            </a:r>
            <a:r>
              <a:rPr lang="en-US" sz="2200" dirty="0" smtClean="0"/>
              <a:t>-Register of Deeds, Jefferson County; President, Wisconsin Register of Deeds Association</a:t>
            </a:r>
          </a:p>
          <a:p>
            <a:pPr algn="l">
              <a:buNone/>
            </a:pPr>
            <a:endParaRPr lang="en-US" sz="2200" dirty="0" smtClean="0"/>
          </a:p>
          <a:p>
            <a:pPr algn="l">
              <a:buNone/>
            </a:pPr>
            <a:r>
              <a:rPr lang="en-US" sz="2200" b="1" u="sng" dirty="0" smtClean="0"/>
              <a:t>Bill </a:t>
            </a:r>
            <a:r>
              <a:rPr lang="en-US" sz="2200" b="1" u="sng" dirty="0" err="1" smtClean="0"/>
              <a:t>Leuders</a:t>
            </a:r>
            <a:r>
              <a:rPr lang="en-US" sz="2200" dirty="0" smtClean="0"/>
              <a:t>-President, Freedom of Information Council</a:t>
            </a:r>
          </a:p>
        </p:txBody>
      </p:sp>
      <p:sp>
        <p:nvSpPr>
          <p:cNvPr id="2" name="Title 1"/>
          <p:cNvSpPr>
            <a:spLocks noGrp="1"/>
          </p:cNvSpPr>
          <p:nvPr>
            <p:ph type="ctrTitle"/>
          </p:nvPr>
        </p:nvSpPr>
        <p:spPr/>
        <p:txBody>
          <a:bodyPr/>
          <a:lstStyle/>
          <a:p>
            <a:r>
              <a:rPr lang="en-US" dirty="0" smtClean="0"/>
              <a:t>The Cost of Open Government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The Attorney General's special role in open government</a:t>
            </a:r>
            <a:endParaRPr lang="en-US" sz="2600" dirty="0"/>
          </a:p>
        </p:txBody>
      </p:sp>
      <p:sp>
        <p:nvSpPr>
          <p:cNvPr id="3" name="Content Placeholder 2"/>
          <p:cNvSpPr>
            <a:spLocks noGrp="1"/>
          </p:cNvSpPr>
          <p:nvPr>
            <p:ph sz="quarter" idx="1"/>
          </p:nvPr>
        </p:nvSpPr>
        <p:spPr/>
        <p:txBody>
          <a:bodyPr>
            <a:normAutofit fontScale="92500"/>
          </a:bodyPr>
          <a:lstStyle/>
          <a:p>
            <a:r>
              <a:rPr lang="en-US" dirty="0" smtClean="0"/>
              <a:t>Formal &amp; Informal Opinions, letters and memoranda</a:t>
            </a:r>
          </a:p>
          <a:p>
            <a:r>
              <a:rPr lang="en-US" dirty="0" smtClean="0"/>
              <a:t>Direct public interaction</a:t>
            </a:r>
          </a:p>
          <a:p>
            <a:pPr lvl="1"/>
            <a:r>
              <a:rPr lang="en-US" dirty="0" smtClean="0"/>
              <a:t>PROM handled 281 matters since January 1, 2015 from private citizens, governmental officials, state and local agencies, the press, students, criminal defendants, inmates</a:t>
            </a:r>
          </a:p>
          <a:p>
            <a:pPr marL="274320" lvl="2" indent="-274320">
              <a:buClr>
                <a:schemeClr val="accent1"/>
              </a:buClr>
              <a:buSzPct val="85000"/>
              <a:buFont typeface="Wingdings 2"/>
              <a:buChar char=""/>
            </a:pPr>
            <a:r>
              <a:rPr lang="en-US" sz="2700" dirty="0" smtClean="0"/>
              <a:t>Enforcement actions</a:t>
            </a:r>
            <a:endParaRPr lang="en-US" sz="2500" dirty="0" smtClean="0"/>
          </a:p>
          <a:p>
            <a:pPr marL="274320" lvl="2" indent="-274320">
              <a:buClr>
                <a:schemeClr val="accent1"/>
              </a:buClr>
              <a:buSzPct val="85000"/>
              <a:buFont typeface="Wingdings 2"/>
              <a:buChar char=""/>
            </a:pPr>
            <a:r>
              <a:rPr lang="en-US" sz="2700" dirty="0" smtClean="0"/>
              <a:t>Amicus briefs</a:t>
            </a:r>
          </a:p>
          <a:p>
            <a:pPr marL="274320" lvl="2" indent="-274320">
              <a:buClr>
                <a:schemeClr val="accent1"/>
              </a:buClr>
              <a:buSzPct val="85000"/>
              <a:buFont typeface="Wingdings 2"/>
              <a:buChar char=""/>
            </a:pPr>
            <a:r>
              <a:rPr lang="en-US" sz="2700" dirty="0" smtClean="0"/>
              <a:t>Defending state agencies (including DOJ), the legislature and the Governor's office (15 – 20 cases per year)</a:t>
            </a:r>
          </a:p>
          <a:p>
            <a:pPr marL="274320" lvl="2" indent="-274320">
              <a:buClr>
                <a:schemeClr val="accent1"/>
              </a:buClr>
              <a:buSzPct val="85000"/>
              <a:buFont typeface="Wingdings 2"/>
              <a:buChar char=""/>
            </a:pPr>
            <a:r>
              <a:rPr lang="en-US" sz="2700" dirty="0" smtClean="0"/>
              <a:t>About 10 AAGs with special expertise in open government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95400" y="77788"/>
            <a:ext cx="7391400" cy="1595437"/>
          </a:xfrm>
        </p:spPr>
        <p:txBody>
          <a:bodyPr/>
          <a:lstStyle/>
          <a:p>
            <a:r>
              <a:rPr lang="en-US" altLang="en-US" sz="2800" b="1" smtClean="0">
                <a:cs typeface="Times New Roman" pitchFamily="18" charset="0"/>
              </a:rPr>
              <a:t>Wisconsin Department of Justice</a:t>
            </a:r>
            <a:br>
              <a:rPr lang="en-US" altLang="en-US" sz="2800" b="1" smtClean="0">
                <a:cs typeface="Times New Roman" pitchFamily="18" charset="0"/>
              </a:rPr>
            </a:br>
            <a:r>
              <a:rPr lang="en-US" altLang="en-US" sz="2800" b="1" smtClean="0">
                <a:cs typeface="Times New Roman" pitchFamily="18" charset="0"/>
              </a:rPr>
              <a:t>Office of the Attorney General</a:t>
            </a:r>
            <a:r>
              <a:rPr lang="en-US" altLang="en-US" b="1" smtClean="0">
                <a:cs typeface="Times New Roman" pitchFamily="18" charset="0"/>
              </a:rPr>
              <a:t/>
            </a:r>
            <a:br>
              <a:rPr lang="en-US" altLang="en-US" b="1" smtClean="0">
                <a:cs typeface="Times New Roman" pitchFamily="18" charset="0"/>
              </a:rPr>
            </a:br>
            <a:endParaRPr lang="en-US" altLang="en-US" smtClean="0"/>
          </a:p>
        </p:txBody>
      </p:sp>
      <p:sp>
        <p:nvSpPr>
          <p:cNvPr id="5123" name="Content Placeholder 2"/>
          <p:cNvSpPr>
            <a:spLocks noGrp="1"/>
          </p:cNvSpPr>
          <p:nvPr>
            <p:ph idx="1"/>
          </p:nvPr>
        </p:nvSpPr>
        <p:spPr/>
        <p:txBody>
          <a:bodyPr/>
          <a:lstStyle/>
          <a:p>
            <a:pPr marL="0" indent="0" algn="ctr">
              <a:buFontTx/>
              <a:buNone/>
            </a:pPr>
            <a:endParaRPr lang="en-US" altLang="en-US" sz="2000" smtClean="0"/>
          </a:p>
          <a:p>
            <a:pPr marL="0" indent="0" algn="ctr">
              <a:buFontTx/>
              <a:buNone/>
            </a:pPr>
            <a:endParaRPr lang="en-US" altLang="en-US" sz="2000" b="1" smtClean="0">
              <a:latin typeface="Times New Roman" pitchFamily="18" charset="0"/>
              <a:cs typeface="Times New Roman" pitchFamily="18" charset="0"/>
            </a:endParaRPr>
          </a:p>
          <a:p>
            <a:pPr marL="0" indent="0" algn="ctr">
              <a:buFontTx/>
              <a:buNone/>
            </a:pPr>
            <a:r>
              <a:rPr lang="en-US" altLang="en-US" sz="2000" b="1" smtClean="0">
                <a:latin typeface="Times New Roman" pitchFamily="18" charset="0"/>
                <a:cs typeface="Times New Roman" pitchFamily="18" charset="0"/>
              </a:rPr>
              <a:t>Open Government Summit</a:t>
            </a:r>
          </a:p>
          <a:p>
            <a:pPr marL="0" indent="0" algn="ctr">
              <a:buFontTx/>
              <a:buNone/>
            </a:pPr>
            <a:r>
              <a:rPr lang="en-US" altLang="en-US" sz="2000" b="1" smtClean="0">
                <a:latin typeface="Times New Roman" pitchFamily="18" charset="0"/>
                <a:cs typeface="Times New Roman" pitchFamily="18" charset="0"/>
              </a:rPr>
              <a:t>July 29, 2015</a:t>
            </a:r>
            <a:endParaRPr lang="en-US" altLang="en-US" sz="2000" smtClean="0">
              <a:latin typeface="Times New Roman" pitchFamily="18" charset="0"/>
              <a:cs typeface="Times New Roman" pitchFamily="18" charset="0"/>
            </a:endParaRPr>
          </a:p>
          <a:p>
            <a:pPr marL="0" indent="0" algn="ctr">
              <a:buFontTx/>
              <a:buNone/>
            </a:pPr>
            <a:endParaRPr lang="en-US" altLang="en-US" sz="2000" smtClean="0">
              <a:latin typeface="Times New Roman" pitchFamily="18" charset="0"/>
              <a:cs typeface="Times New Roman" pitchFamily="18" charset="0"/>
            </a:endParaRPr>
          </a:p>
          <a:p>
            <a:pPr marL="0" indent="0" algn="ctr">
              <a:buFontTx/>
              <a:buNone/>
            </a:pPr>
            <a:r>
              <a:rPr lang="en-US" altLang="en-US" sz="2000" b="1" i="1" smtClean="0">
                <a:latin typeface="Times New Roman" pitchFamily="18" charset="0"/>
                <a:cs typeface="Times New Roman" pitchFamily="18" charset="0"/>
              </a:rPr>
              <a:t>	</a:t>
            </a:r>
            <a:r>
              <a:rPr lang="en-US" altLang="en-US" sz="2000" b="1" smtClean="0">
                <a:latin typeface="Times New Roman" pitchFamily="18" charset="0"/>
                <a:cs typeface="Times New Roman" pitchFamily="18" charset="0"/>
              </a:rPr>
              <a:t>Wisconsin’s Open Meeting Law—Overview and Discussion</a:t>
            </a:r>
          </a:p>
          <a:p>
            <a:pPr marL="0" indent="0" algn="ctr">
              <a:buFontTx/>
              <a:buNone/>
            </a:pPr>
            <a:endParaRPr lang="en-US" altLang="en-US" sz="2000" b="1" i="1" smtClean="0">
              <a:latin typeface="Times New Roman" pitchFamily="18" charset="0"/>
              <a:cs typeface="Times New Roman" pitchFamily="18" charset="0"/>
            </a:endParaRPr>
          </a:p>
          <a:p>
            <a:pPr marL="0" indent="0" algn="ctr">
              <a:buFontTx/>
              <a:buNone/>
            </a:pPr>
            <a:r>
              <a:rPr lang="en-US" altLang="en-US" sz="2000" b="1" i="1" smtClean="0">
                <a:latin typeface="Times New Roman" pitchFamily="18" charset="0"/>
                <a:cs typeface="Times New Roman" pitchFamily="18" charset="0"/>
              </a:rPr>
              <a:t>Technological Advances and the Law – Some Examples from the PSC</a:t>
            </a:r>
          </a:p>
        </p:txBody>
      </p:sp>
      <p:sp>
        <p:nvSpPr>
          <p:cNvPr id="5124" name="Slide Number Placeholder 3"/>
          <p:cNvSpPr>
            <a:spLocks noGrp="1"/>
          </p:cNvSpPr>
          <p:nvPr>
            <p:ph type="sldNum" sz="quarter" idx="12"/>
          </p:nvPr>
        </p:nvSpPr>
        <p:spPr>
          <a:noFill/>
          <a:ln>
            <a:miter lim="800000"/>
            <a:headEnd/>
            <a:tailEnd/>
          </a:ln>
        </p:spPr>
        <p:txBody>
          <a:bodyPr/>
          <a:lstStyle/>
          <a:p>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200" smtClean="0"/>
              <a:t>Notice Requirements, Wis. Stat. § 19.84</a:t>
            </a:r>
            <a:r>
              <a:rPr lang="en-US" altLang="en-US" smtClean="0"/>
              <a:t> </a:t>
            </a:r>
          </a:p>
        </p:txBody>
      </p:sp>
      <p:sp>
        <p:nvSpPr>
          <p:cNvPr id="6147" name="Content Placeholder 2"/>
          <p:cNvSpPr>
            <a:spLocks noGrp="1"/>
          </p:cNvSpPr>
          <p:nvPr>
            <p:ph idx="1"/>
          </p:nvPr>
        </p:nvSpPr>
        <p:spPr>
          <a:xfrm>
            <a:off x="457200" y="1447800"/>
            <a:ext cx="8534400" cy="4678363"/>
          </a:xfrm>
        </p:spPr>
        <p:txBody>
          <a:bodyPr/>
          <a:lstStyle/>
          <a:p>
            <a:pPr marL="0" indent="0">
              <a:buFontTx/>
              <a:buNone/>
            </a:pPr>
            <a:endParaRPr lang="en-US" altLang="en-US" smtClean="0"/>
          </a:p>
          <a:p>
            <a:pPr marL="914400" lvl="2" indent="0">
              <a:buFontTx/>
              <a:buNone/>
            </a:pPr>
            <a:endParaRPr lang="en-US" altLang="en-US" smtClean="0"/>
          </a:p>
          <a:p>
            <a:pPr marL="0" indent="0">
              <a:buFontTx/>
              <a:buNone/>
            </a:pPr>
            <a:endParaRPr lang="en-US" altLang="en-US" smtClean="0"/>
          </a:p>
        </p:txBody>
      </p:sp>
      <p:sp>
        <p:nvSpPr>
          <p:cNvPr id="6148" name="Slide Number Placeholder 3"/>
          <p:cNvSpPr>
            <a:spLocks noGrp="1"/>
          </p:cNvSpPr>
          <p:nvPr>
            <p:ph type="sldNum" sz="quarter" idx="12"/>
          </p:nvPr>
        </p:nvSpPr>
        <p:spPr>
          <a:noFill/>
          <a:ln>
            <a:miter lim="800000"/>
            <a:headEnd/>
            <a:tailEnd/>
          </a:ln>
        </p:spPr>
        <p:txBody>
          <a:bodyPr/>
          <a:lstStyle/>
          <a:p>
            <a:fld id="{EBCE2B0A-78CD-4E4F-80DA-B1BE3B571714}" type="slidenum">
              <a:rPr lang="en-US" altLang="en-US"/>
              <a:pPr/>
              <a:t>41</a:t>
            </a:fld>
            <a:endParaRPr lang="en-US" altLang="en-US"/>
          </a:p>
        </p:txBody>
      </p:sp>
      <p:pic>
        <p:nvPicPr>
          <p:cNvPr id="6149" name="Picture 1"/>
          <p:cNvPicPr>
            <a:picLocks noChangeAspect="1"/>
          </p:cNvPicPr>
          <p:nvPr/>
        </p:nvPicPr>
        <p:blipFill>
          <a:blip r:embed="rId3" cstate="print"/>
          <a:srcRect/>
          <a:stretch>
            <a:fillRect/>
          </a:stretch>
        </p:blipFill>
        <p:spPr bwMode="auto">
          <a:xfrm>
            <a:off x="838200" y="1149350"/>
            <a:ext cx="6811963" cy="5675313"/>
          </a:xfrm>
          <a:prstGeom prst="rect">
            <a:avLst/>
          </a:prstGeom>
          <a:noFill/>
          <a:ln w="9525">
            <a:noFill/>
            <a:miter lim="800000"/>
            <a:headEnd/>
            <a:tailEnd/>
          </a:ln>
        </p:spPr>
      </p:pic>
      <p:sp>
        <p:nvSpPr>
          <p:cNvPr id="6150" name="Right Arrow 4"/>
          <p:cNvSpPr>
            <a:spLocks noChangeArrowheads="1"/>
          </p:cNvSpPr>
          <p:nvPr/>
        </p:nvSpPr>
        <p:spPr bwMode="auto">
          <a:xfrm>
            <a:off x="-496888" y="4572000"/>
            <a:ext cx="1371601" cy="228600"/>
          </a:xfrm>
          <a:prstGeom prst="rightArrow">
            <a:avLst>
              <a:gd name="adj1" fmla="val 50000"/>
              <a:gd name="adj2" fmla="val 50000"/>
            </a:avLst>
          </a:prstGeom>
          <a:solidFill>
            <a:schemeClr val="accent1"/>
          </a:solidFill>
          <a:ln w="9525" algn="ctr">
            <a:solidFill>
              <a:schemeClr val="tx1"/>
            </a:solidFill>
            <a:round/>
            <a:headEnd/>
            <a:tailEnd/>
          </a:ln>
          <a:effectLst/>
        </p:spPr>
        <p:txBody>
          <a:bodyPr wrap="none" anchor="ctr"/>
          <a:lstStyle/>
          <a:p>
            <a:pPr algn="ctr" eaLnBrk="1" hangingPunct="1"/>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smtClean="0"/>
              <a:t>Notice Requirements, Wis. Stat. § 19.84</a:t>
            </a:r>
            <a:endParaRPr lang="en-US" sz="3200" smtClean="0"/>
          </a:p>
        </p:txBody>
      </p:sp>
      <p:pic>
        <p:nvPicPr>
          <p:cNvPr id="8195" name="Content Placeholder 4"/>
          <p:cNvPicPr>
            <a:picLocks noGrp="1" noChangeAspect="1"/>
          </p:cNvPicPr>
          <p:nvPr>
            <p:ph idx="1"/>
          </p:nvPr>
        </p:nvPicPr>
        <p:blipFill>
          <a:blip r:embed="rId2" cstate="print"/>
          <a:srcRect/>
          <a:stretch>
            <a:fillRect/>
          </a:stretch>
        </p:blipFill>
        <p:spPr>
          <a:xfrm>
            <a:off x="381000" y="1266825"/>
            <a:ext cx="7653338" cy="5562600"/>
          </a:xfrm>
        </p:spPr>
      </p:pic>
      <p:sp>
        <p:nvSpPr>
          <p:cNvPr id="8196" name="Slide Number Placeholder 3"/>
          <p:cNvSpPr>
            <a:spLocks noGrp="1"/>
          </p:cNvSpPr>
          <p:nvPr>
            <p:ph type="sldNum" sz="quarter" idx="12"/>
          </p:nvPr>
        </p:nvSpPr>
        <p:spPr>
          <a:noFill/>
          <a:ln>
            <a:miter lim="800000"/>
            <a:headEnd/>
            <a:tailEnd/>
          </a:ln>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smtClean="0"/>
              <a:t>Notice Requirements, Wis. Stat. § 19.84</a:t>
            </a:r>
            <a:endParaRPr lang="en-US" sz="3200" smtClean="0"/>
          </a:p>
        </p:txBody>
      </p:sp>
      <p:pic>
        <p:nvPicPr>
          <p:cNvPr id="9219" name="Content Placeholder 4"/>
          <p:cNvPicPr>
            <a:picLocks noGrp="1" noChangeAspect="1"/>
          </p:cNvPicPr>
          <p:nvPr>
            <p:ph idx="1"/>
          </p:nvPr>
        </p:nvPicPr>
        <p:blipFill>
          <a:blip r:embed="rId2" cstate="print"/>
          <a:srcRect/>
          <a:stretch>
            <a:fillRect/>
          </a:stretch>
        </p:blipFill>
        <p:spPr>
          <a:xfrm>
            <a:off x="2784475" y="1447800"/>
            <a:ext cx="3575050" cy="4678363"/>
          </a:xfrm>
        </p:spPr>
      </p:pic>
      <p:sp>
        <p:nvSpPr>
          <p:cNvPr id="9220" name="Slide Number Placeholder 3"/>
          <p:cNvSpPr>
            <a:spLocks noGrp="1"/>
          </p:cNvSpPr>
          <p:nvPr>
            <p:ph type="sldNum" sz="quarter" idx="12"/>
          </p:nvPr>
        </p:nvSpPr>
        <p:spPr>
          <a:noFill/>
          <a:ln>
            <a:miter lim="800000"/>
            <a:headEnd/>
            <a:tailEnd/>
          </a:ln>
        </p:spPr>
        <p:txBody>
          <a:bodyPr/>
          <a:lstStyle/>
          <a:p>
            <a:fld id="{208262ED-E1BC-4DC5-96E7-C7D57055D54D}" type="slidenum">
              <a:rPr lang="en-US"/>
              <a:pPr/>
              <a:t>43</a:t>
            </a:fld>
            <a:endParaRPr lang="en-US"/>
          </a:p>
        </p:txBody>
      </p:sp>
      <p:pic>
        <p:nvPicPr>
          <p:cNvPr id="9221" name="Picture 5"/>
          <p:cNvPicPr>
            <a:picLocks noChangeAspect="1"/>
          </p:cNvPicPr>
          <p:nvPr/>
        </p:nvPicPr>
        <p:blipFill>
          <a:blip r:embed="rId2" cstate="print"/>
          <a:srcRect/>
          <a:stretch>
            <a:fillRect/>
          </a:stretch>
        </p:blipFill>
        <p:spPr bwMode="auto">
          <a:xfrm>
            <a:off x="1752600" y="1143000"/>
            <a:ext cx="4505325" cy="5715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Public E-Agenda</a:t>
            </a:r>
          </a:p>
        </p:txBody>
      </p:sp>
      <p:sp>
        <p:nvSpPr>
          <p:cNvPr id="10243" name="Content Placeholder 2"/>
          <p:cNvSpPr>
            <a:spLocks noGrp="1"/>
          </p:cNvSpPr>
          <p:nvPr>
            <p:ph idx="1"/>
          </p:nvPr>
        </p:nvSpPr>
        <p:spPr/>
        <p:txBody>
          <a:bodyPr/>
          <a:lstStyle/>
          <a:p>
            <a:pPr marL="0" indent="0">
              <a:buFontTx/>
              <a:buNone/>
            </a:pPr>
            <a:endParaRPr lang="en-US" altLang="en-US" smtClean="0"/>
          </a:p>
          <a:p>
            <a:pPr marL="0" indent="0">
              <a:buFontTx/>
              <a:buNone/>
            </a:pPr>
            <a:endParaRPr lang="en-US" altLang="en-US" smtClean="0"/>
          </a:p>
        </p:txBody>
      </p:sp>
      <p:sp>
        <p:nvSpPr>
          <p:cNvPr id="10244" name="Slide Number Placeholder 3"/>
          <p:cNvSpPr>
            <a:spLocks noGrp="1"/>
          </p:cNvSpPr>
          <p:nvPr>
            <p:ph type="sldNum" sz="quarter" idx="12"/>
          </p:nvPr>
        </p:nvSpPr>
        <p:spPr>
          <a:noFill/>
          <a:ln>
            <a:miter lim="800000"/>
            <a:headEnd/>
            <a:tailEnd/>
          </a:ln>
        </p:spPr>
        <p:txBody>
          <a:bodyPr/>
          <a:lstStyle/>
          <a:p>
            <a:fld id="{96F100A4-22BC-459C-BA79-5EE36387261F}" type="slidenum">
              <a:rPr lang="en-US" altLang="en-US"/>
              <a:pPr/>
              <a:t>44</a:t>
            </a:fld>
            <a:endParaRPr lang="en-US" altLang="en-US"/>
          </a:p>
        </p:txBody>
      </p:sp>
      <p:pic>
        <p:nvPicPr>
          <p:cNvPr id="10245" name="Picture 4"/>
          <p:cNvPicPr>
            <a:picLocks noChangeAspect="1"/>
          </p:cNvPicPr>
          <p:nvPr/>
        </p:nvPicPr>
        <p:blipFill>
          <a:blip r:embed="rId2" cstate="print"/>
          <a:srcRect/>
          <a:stretch>
            <a:fillRect/>
          </a:stretch>
        </p:blipFill>
        <p:spPr bwMode="auto">
          <a:xfrm>
            <a:off x="1066800" y="1030288"/>
            <a:ext cx="7010400" cy="5599112"/>
          </a:xfrm>
          <a:prstGeom prst="rect">
            <a:avLst/>
          </a:prstGeom>
          <a:noFill/>
          <a:ln w="9525">
            <a:noFill/>
            <a:miter lim="800000"/>
            <a:headEnd/>
            <a:tailEnd/>
          </a:ln>
        </p:spPr>
      </p:pic>
      <p:sp>
        <p:nvSpPr>
          <p:cNvPr id="10246" name="Right Arrow 5"/>
          <p:cNvSpPr>
            <a:spLocks noChangeArrowheads="1"/>
          </p:cNvSpPr>
          <p:nvPr/>
        </p:nvSpPr>
        <p:spPr bwMode="auto">
          <a:xfrm>
            <a:off x="4419600" y="5791200"/>
            <a:ext cx="762000" cy="152400"/>
          </a:xfrm>
          <a:prstGeom prst="rightArrow">
            <a:avLst>
              <a:gd name="adj1" fmla="val 50000"/>
              <a:gd name="adj2" fmla="val 50000"/>
            </a:avLst>
          </a:prstGeom>
          <a:solidFill>
            <a:schemeClr val="accent1"/>
          </a:solidFill>
          <a:ln w="9525" algn="ctr">
            <a:solidFill>
              <a:schemeClr val="tx1"/>
            </a:solidFill>
            <a:round/>
            <a:headEnd/>
            <a:tailEnd/>
          </a:ln>
          <a:effectLst/>
        </p:spPr>
        <p:txBody>
          <a:bodyPr wrap="none" anchor="ctr"/>
          <a:lstStyle/>
          <a:p>
            <a:pPr algn="ctr" eaLnBrk="1" hangingPunct="1"/>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Public E-Agenda</a:t>
            </a:r>
          </a:p>
        </p:txBody>
      </p:sp>
      <p:pic>
        <p:nvPicPr>
          <p:cNvPr id="11267" name="Content Placeholder 4"/>
          <p:cNvPicPr>
            <a:picLocks noGrp="1" noChangeAspect="1"/>
          </p:cNvPicPr>
          <p:nvPr>
            <p:ph idx="1"/>
          </p:nvPr>
        </p:nvPicPr>
        <p:blipFill>
          <a:blip r:embed="rId2" cstate="print"/>
          <a:srcRect/>
          <a:stretch>
            <a:fillRect/>
          </a:stretch>
        </p:blipFill>
        <p:spPr>
          <a:xfrm>
            <a:off x="1635125" y="1447800"/>
            <a:ext cx="5873750" cy="4678363"/>
          </a:xfrm>
        </p:spPr>
      </p:pic>
      <p:sp>
        <p:nvSpPr>
          <p:cNvPr id="11268" name="Slide Number Placeholder 3"/>
          <p:cNvSpPr>
            <a:spLocks noGrp="1"/>
          </p:cNvSpPr>
          <p:nvPr>
            <p:ph type="sldNum" sz="quarter" idx="12"/>
          </p:nvPr>
        </p:nvSpPr>
        <p:spPr>
          <a:noFill/>
          <a:ln>
            <a:miter lim="800000"/>
            <a:headEnd/>
            <a:tailEnd/>
          </a:ln>
        </p:spPr>
        <p:txBody>
          <a:bodyPr/>
          <a:lstStyle/>
          <a:p>
            <a:fld id="{0489EF27-EE35-49E0-9099-2973CF023F2A}" type="slidenum">
              <a:rPr lang="en-US"/>
              <a:pPr/>
              <a:t>45</a:t>
            </a:fld>
            <a:endParaRPr lang="en-US"/>
          </a:p>
        </p:txBody>
      </p:sp>
      <p:pic>
        <p:nvPicPr>
          <p:cNvPr id="11269" name="Picture 5"/>
          <p:cNvPicPr>
            <a:picLocks noChangeAspect="1"/>
          </p:cNvPicPr>
          <p:nvPr/>
        </p:nvPicPr>
        <p:blipFill>
          <a:blip r:embed="rId2" cstate="print"/>
          <a:srcRect/>
          <a:stretch>
            <a:fillRect/>
          </a:stretch>
        </p:blipFill>
        <p:spPr bwMode="auto">
          <a:xfrm>
            <a:off x="1038225" y="1092200"/>
            <a:ext cx="7067550" cy="56292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Accessibility and Public Participation</a:t>
            </a:r>
          </a:p>
        </p:txBody>
      </p:sp>
      <p:sp>
        <p:nvSpPr>
          <p:cNvPr id="12291" name="Slide Number Placeholder 3"/>
          <p:cNvSpPr>
            <a:spLocks noGrp="1"/>
          </p:cNvSpPr>
          <p:nvPr>
            <p:ph type="sldNum" sz="quarter" idx="12"/>
          </p:nvPr>
        </p:nvSpPr>
        <p:spPr>
          <a:noFill/>
          <a:ln>
            <a:miter lim="800000"/>
            <a:headEnd/>
            <a:tailEnd/>
          </a:ln>
        </p:spPr>
        <p:txBody>
          <a:bodyPr/>
          <a:lstStyle/>
          <a:p>
            <a:fld id="{6200982D-6F03-4736-A648-2CE1BDEDEA7A}" type="slidenum">
              <a:rPr lang="en-US"/>
              <a:pPr/>
              <a:t>46</a:t>
            </a:fld>
            <a:endParaRPr lang="en-US"/>
          </a:p>
        </p:txBody>
      </p:sp>
      <p:pic>
        <p:nvPicPr>
          <p:cNvPr id="12292" name="Picture 1"/>
          <p:cNvPicPr>
            <a:picLocks noGrp="1" noChangeAspect="1"/>
          </p:cNvPicPr>
          <p:nvPr>
            <p:ph idx="1"/>
          </p:nvPr>
        </p:nvPicPr>
        <p:blipFill>
          <a:blip r:embed="rId2" cstate="print"/>
          <a:srcRect/>
          <a:stretch>
            <a:fillRect/>
          </a:stretch>
        </p:blipFill>
        <p:spPr>
          <a:xfrm>
            <a:off x="1600200" y="1143000"/>
            <a:ext cx="6477000" cy="5135563"/>
          </a:xfrm>
          <a:noFill/>
        </p:spPr>
      </p:pic>
      <p:sp>
        <p:nvSpPr>
          <p:cNvPr id="12293" name="Right Arrow 5"/>
          <p:cNvSpPr>
            <a:spLocks noChangeArrowheads="1"/>
          </p:cNvSpPr>
          <p:nvPr/>
        </p:nvSpPr>
        <p:spPr bwMode="auto">
          <a:xfrm>
            <a:off x="762000" y="4648200"/>
            <a:ext cx="838200" cy="152400"/>
          </a:xfrm>
          <a:prstGeom prst="rightArrow">
            <a:avLst>
              <a:gd name="adj1" fmla="val 50000"/>
              <a:gd name="adj2" fmla="val 50009"/>
            </a:avLst>
          </a:prstGeom>
          <a:solidFill>
            <a:schemeClr val="accent1"/>
          </a:solidFill>
          <a:ln w="9525" algn="ctr">
            <a:solidFill>
              <a:schemeClr val="tx1"/>
            </a:solidFill>
            <a:round/>
            <a:headEnd/>
            <a:tailEnd/>
          </a:ln>
          <a:effectLst/>
        </p:spPr>
        <p:txBody>
          <a:bodyPr wrap="none" anchor="ctr"/>
          <a:lstStyle/>
          <a:p>
            <a:pPr algn="ctr" eaLnBrk="1" hangingPunct="1"/>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smtClean="0"/>
              <a:t>Accessibility and Public Participation</a:t>
            </a:r>
          </a:p>
        </p:txBody>
      </p:sp>
      <p:pic>
        <p:nvPicPr>
          <p:cNvPr id="13315" name="Content Placeholder 4"/>
          <p:cNvPicPr>
            <a:picLocks noGrp="1" noChangeAspect="1"/>
          </p:cNvPicPr>
          <p:nvPr>
            <p:ph idx="1"/>
          </p:nvPr>
        </p:nvPicPr>
        <p:blipFill>
          <a:blip r:embed="rId2" cstate="print"/>
          <a:srcRect/>
          <a:stretch>
            <a:fillRect/>
          </a:stretch>
        </p:blipFill>
        <p:spPr>
          <a:xfrm>
            <a:off x="609600" y="1444625"/>
            <a:ext cx="8229600" cy="4800600"/>
          </a:xfrm>
        </p:spPr>
      </p:pic>
      <p:sp>
        <p:nvSpPr>
          <p:cNvPr id="13316" name="Slide Number Placeholder 3"/>
          <p:cNvSpPr>
            <a:spLocks noGrp="1"/>
          </p:cNvSpPr>
          <p:nvPr>
            <p:ph type="sldNum" sz="quarter" idx="12"/>
          </p:nvPr>
        </p:nvSpPr>
        <p:spPr>
          <a:noFill/>
          <a:ln>
            <a:miter lim="800000"/>
            <a:headEnd/>
            <a:tailEnd/>
          </a:ln>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40000" lnSpcReduction="20000"/>
          </a:bodyPr>
          <a:lstStyle/>
          <a:p>
            <a:pPr>
              <a:buNone/>
            </a:pPr>
            <a:r>
              <a:rPr lang="en-US" sz="2100" b="1" u="sng" dirty="0" smtClean="0"/>
              <a:t>Moderator</a:t>
            </a:r>
          </a:p>
          <a:p>
            <a:pPr>
              <a:buNone/>
            </a:pPr>
            <a:r>
              <a:rPr lang="en-US" sz="2100" b="1" dirty="0" smtClean="0"/>
              <a:t>David V. Meany</a:t>
            </a:r>
            <a:r>
              <a:rPr lang="en-US" sz="2100" dirty="0" smtClean="0"/>
              <a:t>-Administrator, Wisconsin DOJ-Division of Legal Services</a:t>
            </a:r>
          </a:p>
          <a:p>
            <a:pPr>
              <a:buNone/>
            </a:pPr>
            <a:endParaRPr lang="en-US" sz="2100" dirty="0" smtClean="0"/>
          </a:p>
          <a:p>
            <a:pPr>
              <a:buNone/>
            </a:pPr>
            <a:r>
              <a:rPr lang="en-US" sz="2100" b="1" u="sng" dirty="0" smtClean="0"/>
              <a:t>Panelists</a:t>
            </a:r>
          </a:p>
          <a:p>
            <a:pPr algn="l">
              <a:buNone/>
            </a:pPr>
            <a:r>
              <a:rPr lang="en-US" sz="2100" b="1" u="sng" dirty="0" smtClean="0"/>
              <a:t>Chris </a:t>
            </a:r>
            <a:r>
              <a:rPr lang="en-US" sz="2100" b="1" u="sng" dirty="0" err="1" smtClean="0"/>
              <a:t>Hardie</a:t>
            </a:r>
            <a:r>
              <a:rPr lang="en-US" sz="2100" dirty="0" smtClean="0"/>
              <a:t>–Former Executive Editor, La Crosse Tribune; President, Wisconsin Newspaper Association</a:t>
            </a:r>
          </a:p>
          <a:p>
            <a:pPr algn="l">
              <a:buNone/>
            </a:pPr>
            <a:endParaRPr lang="en-US" sz="2100" dirty="0" smtClean="0"/>
          </a:p>
          <a:p>
            <a:pPr algn="l">
              <a:buNone/>
            </a:pPr>
            <a:r>
              <a:rPr lang="en-US" sz="2100" b="1" u="sng" dirty="0" smtClean="0"/>
              <a:t>Andrew T. Phillips</a:t>
            </a:r>
            <a:r>
              <a:rPr lang="en-US" sz="2100" dirty="0" smtClean="0"/>
              <a:t>–Attorney, von </a:t>
            </a:r>
            <a:r>
              <a:rPr lang="en-US" sz="2100" dirty="0" err="1" smtClean="0"/>
              <a:t>Briesen</a:t>
            </a:r>
            <a:r>
              <a:rPr lang="en-US" sz="2100" dirty="0" smtClean="0"/>
              <a:t> &amp; Roper, S.C.</a:t>
            </a:r>
          </a:p>
          <a:p>
            <a:pPr algn="l">
              <a:buNone/>
            </a:pPr>
            <a:endParaRPr lang="en-US" sz="2100" dirty="0" smtClean="0"/>
          </a:p>
          <a:p>
            <a:pPr algn="l">
              <a:buNone/>
            </a:pPr>
            <a:r>
              <a:rPr lang="en-US" sz="2100" b="1" u="sng" dirty="0" smtClean="0"/>
              <a:t>Cynthia Smith</a:t>
            </a:r>
            <a:r>
              <a:rPr lang="en-US" sz="2100" dirty="0" smtClean="0"/>
              <a:t>–General Counsel, Wisconsin Public Service Commission</a:t>
            </a:r>
          </a:p>
          <a:p>
            <a:pPr>
              <a:buNone/>
            </a:pPr>
            <a:endParaRPr lang="en-US" sz="2200" b="1" u="sng" dirty="0" smtClean="0"/>
          </a:p>
        </p:txBody>
      </p:sp>
      <p:sp>
        <p:nvSpPr>
          <p:cNvPr id="2" name="Title 1"/>
          <p:cNvSpPr>
            <a:spLocks noGrp="1"/>
          </p:cNvSpPr>
          <p:nvPr>
            <p:ph type="ctrTitle"/>
          </p:nvPr>
        </p:nvSpPr>
        <p:spPr/>
        <p:txBody>
          <a:bodyPr>
            <a:noAutofit/>
          </a:bodyPr>
          <a:lstStyle/>
          <a:p>
            <a:r>
              <a:rPr lang="en-US" sz="2500" dirty="0" smtClean="0"/>
              <a:t>Wisconsin’s Open Meetings Law-Overview and Discussion</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smtClean="0">
                <a:latin typeface="Book Antiqua"/>
                <a:ea typeface="Calibri"/>
                <a:cs typeface="Times New Roman"/>
              </a:rPr>
              <a:t>History of the PRL and sunshine laws in Wisconsin pre-dating Wis. Stat. s. 19.31 </a:t>
            </a:r>
            <a:r>
              <a:rPr lang="en-US" sz="2800" i="1" dirty="0" smtClean="0">
                <a:latin typeface="Book Antiqua"/>
                <a:ea typeface="Calibri"/>
                <a:cs typeface="Times New Roman"/>
              </a:rPr>
              <a:t> et </a:t>
            </a:r>
            <a:r>
              <a:rPr lang="en-US" sz="2800" i="1" dirty="0" err="1" smtClean="0">
                <a:latin typeface="Book Antiqua"/>
                <a:ea typeface="Calibri"/>
                <a:cs typeface="Times New Roman"/>
              </a:rPr>
              <a:t>seq</a:t>
            </a:r>
            <a:endParaRPr lang="en-US" sz="2800" dirty="0"/>
          </a:p>
        </p:txBody>
      </p:sp>
      <p:sp>
        <p:nvSpPr>
          <p:cNvPr id="3" name="Content Placeholder 2"/>
          <p:cNvSpPr>
            <a:spLocks noGrp="1"/>
          </p:cNvSpPr>
          <p:nvPr>
            <p:ph sz="quarter" idx="1"/>
          </p:nvPr>
        </p:nvSpPr>
        <p:spPr/>
        <p:txBody>
          <a:bodyPr/>
          <a:lstStyle/>
          <a:p>
            <a:pPr marL="274320" lvl="3" indent="-274320">
              <a:buClr>
                <a:schemeClr val="accent1"/>
              </a:buClr>
              <a:buSzPct val="85000"/>
              <a:buFont typeface="Wingdings 2"/>
              <a:buChar char=""/>
            </a:pPr>
            <a:r>
              <a:rPr lang="en-US" i="1" dirty="0" smtClean="0"/>
              <a:t>County of Jefferson V. </a:t>
            </a:r>
            <a:r>
              <a:rPr lang="en-US" i="1" dirty="0" err="1" smtClean="0"/>
              <a:t>Besley</a:t>
            </a:r>
            <a:r>
              <a:rPr lang="en-US" dirty="0" smtClean="0"/>
              <a:t>, 5 Wis. 134 (1865)</a:t>
            </a:r>
          </a:p>
          <a:p>
            <a:pPr marL="274320" lvl="3" indent="-274320">
              <a:buClr>
                <a:schemeClr val="accent1"/>
              </a:buClr>
              <a:buSzPct val="85000"/>
              <a:buFont typeface="Wingdings 2"/>
              <a:buChar char=""/>
            </a:pPr>
            <a:r>
              <a:rPr lang="en-US" dirty="0" smtClean="0"/>
              <a:t>Wis. Stat. § 19.21</a:t>
            </a:r>
          </a:p>
          <a:p>
            <a:pPr marL="274320" lvl="3" indent="-274320">
              <a:buClr>
                <a:schemeClr val="accent1"/>
              </a:buClr>
              <a:buSzPct val="85000"/>
              <a:buFont typeface="Wingdings 2"/>
              <a:buChar char=""/>
            </a:pPr>
            <a:r>
              <a:rPr lang="en-US" dirty="0" smtClean="0"/>
              <a:t>Wis. Stat. § 19.31 et seq., 1981 Senate Bill 250, Chapter 335, Laws of 1981, published 1982</a:t>
            </a:r>
          </a:p>
          <a:p>
            <a:endParaRPr lang="en-US" dirty="0" smtClean="0"/>
          </a:p>
          <a:p>
            <a:pPr>
              <a:buNone/>
            </a:pPr>
            <a:r>
              <a:rPr lang="en-US" sz="1900" i="1" dirty="0" smtClean="0"/>
              <a:t>See</a:t>
            </a:r>
            <a:r>
              <a:rPr lang="en-US" sz="1900" dirty="0" smtClean="0"/>
              <a:t> 1983 Marquette Law Review article: The Wisconsin Public Records Law, by Linda de la Mora, Volume 67, Issue I, Fall 1983, Article 4, page 65.</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Records Law</a:t>
            </a:r>
            <a:endParaRPr lang="en-US" dirty="0"/>
          </a:p>
        </p:txBody>
      </p:sp>
      <p:sp>
        <p:nvSpPr>
          <p:cNvPr id="3" name="Content Placeholder 2"/>
          <p:cNvSpPr>
            <a:spLocks noGrp="1"/>
          </p:cNvSpPr>
          <p:nvPr>
            <p:ph sz="quarter" idx="1"/>
          </p:nvPr>
        </p:nvSpPr>
        <p:spPr/>
        <p:txBody>
          <a:bodyPr/>
          <a:lstStyle/>
          <a:p>
            <a:r>
              <a:rPr lang="en-US" dirty="0" smtClean="0"/>
              <a:t>What it is: Provides access to records that exist at the time the request is made</a:t>
            </a:r>
          </a:p>
          <a:p>
            <a:r>
              <a:rPr lang="en-US" dirty="0" smtClean="0"/>
              <a:t>What it is not: The public records law is not a general records retention statute:  See Wis. Stat. § 16.61</a:t>
            </a:r>
          </a:p>
          <a:p>
            <a:endParaRPr lang="en-US" dirty="0" smtClean="0"/>
          </a:p>
          <a:p>
            <a:pPr>
              <a:buNone/>
            </a:pPr>
            <a:r>
              <a:rPr lang="en-US" i="1" dirty="0" smtClean="0"/>
              <a:t>See</a:t>
            </a:r>
            <a:r>
              <a:rPr lang="en-US" dirty="0" smtClean="0"/>
              <a:t> Public Records Board Reference Materials</a:t>
            </a:r>
            <a:endParaRPr lang="en-US" i="1"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The Public Records Board is responsible for the preservation of important State records, the orderly disposition of State Records that have become obsolete and cost-effective management of records by State agencies.</a:t>
            </a:r>
          </a:p>
          <a:p>
            <a:pPr>
              <a:buNone/>
            </a:pPr>
            <a:r>
              <a:rPr lang="en-US" dirty="0" smtClean="0"/>
              <a:t> </a:t>
            </a:r>
          </a:p>
          <a:p>
            <a:pPr>
              <a:buNone/>
            </a:pPr>
            <a:r>
              <a:rPr lang="en-US" dirty="0" smtClean="0"/>
              <a:t>	The Public Records Board has oversight and accountability for the State's Records Program.  The Board conducts its work through collaboration with Wisconsin governmental entities to assist in their compliance with records retention and preservation requirements.  Statutory authority may be found at Wis. Stat. Sec. 16.61.</a:t>
            </a:r>
          </a:p>
          <a:p>
            <a:pPr>
              <a:buNone/>
            </a:pPr>
            <a:r>
              <a:rPr lang="en-US" dirty="0" smtClean="0"/>
              <a:t> </a:t>
            </a:r>
          </a:p>
          <a:p>
            <a:pPr>
              <a:buNone/>
            </a:pPr>
            <a:r>
              <a:rPr lang="en-US" dirty="0" smtClean="0"/>
              <a:t>			Website:  </a:t>
            </a:r>
            <a:r>
              <a:rPr lang="en-US" u="sng" dirty="0" smtClean="0">
                <a:hlinkClick r:id="rId2"/>
              </a:rPr>
              <a:t>http://publicrecordsboard.wi.gov/</a:t>
            </a:r>
            <a:endParaRPr lang="en-US" dirty="0" smtClean="0"/>
          </a:p>
          <a:p>
            <a:pPr>
              <a:buNone/>
            </a:pPr>
            <a:r>
              <a:rPr lang="en-US" dirty="0" smtClean="0"/>
              <a:t> </a:t>
            </a:r>
          </a:p>
          <a:p>
            <a:pPr>
              <a:buNone/>
            </a:pPr>
            <a:r>
              <a:rPr lang="en-US" dirty="0" smtClean="0"/>
              <a:t>	The Document Library contains several records retention schedules and Record Retention/Disposition Authorization forms, as well as training materials, other reference materials, and a list of state agency records officers.</a:t>
            </a:r>
          </a:p>
          <a:p>
            <a:pPr>
              <a:buNone/>
            </a:pPr>
            <a:endParaRPr lang="en-US" dirty="0"/>
          </a:p>
        </p:txBody>
      </p:sp>
      <p:pic>
        <p:nvPicPr>
          <p:cNvPr id="4" name="Picture 3" descr="Office of the Governor:  Photos of Wisconsin"/>
          <p:cNvPicPr/>
          <p:nvPr/>
        </p:nvPicPr>
        <p:blipFill>
          <a:blip r:embed="rId3" cstate="print"/>
          <a:srcRect/>
          <a:stretch>
            <a:fillRect/>
          </a:stretch>
        </p:blipFill>
        <p:spPr bwMode="auto">
          <a:xfrm>
            <a:off x="1219200" y="228600"/>
            <a:ext cx="6629400" cy="72761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Declaration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representative government </a:t>
            </a:r>
          </a:p>
          <a:p>
            <a:r>
              <a:rPr lang="en-US" dirty="0" smtClean="0"/>
              <a:t>informed electorate</a:t>
            </a:r>
          </a:p>
          <a:p>
            <a:r>
              <a:rPr lang="en-US" dirty="0" smtClean="0"/>
              <a:t>all persons</a:t>
            </a:r>
          </a:p>
          <a:p>
            <a:r>
              <a:rPr lang="en-US" dirty="0" smtClean="0"/>
              <a:t>entitled</a:t>
            </a:r>
          </a:p>
          <a:p>
            <a:r>
              <a:rPr lang="en-US" dirty="0" smtClean="0"/>
              <a:t>greatest possible information regarding the affairs of government</a:t>
            </a:r>
          </a:p>
          <a:p>
            <a:r>
              <a:rPr lang="en-US" dirty="0" smtClean="0"/>
              <a:t>official acts of those officers and employees </a:t>
            </a:r>
          </a:p>
          <a:p>
            <a:r>
              <a:rPr lang="en-US" dirty="0" smtClean="0"/>
              <a:t>an integral part of the routine duties of officers and employees</a:t>
            </a:r>
          </a:p>
          <a:p>
            <a:r>
              <a:rPr lang="en-US" dirty="0" smtClean="0"/>
              <a:t>presumption of complete public access </a:t>
            </a:r>
          </a:p>
          <a:p>
            <a:r>
              <a:rPr lang="en-US" dirty="0" smtClean="0"/>
              <a:t>only in an exceptional case may access be denied</a:t>
            </a:r>
          </a:p>
          <a:p>
            <a:endParaRPr lang="en-US" dirty="0"/>
          </a:p>
        </p:txBody>
      </p:sp>
      <p:pic>
        <p:nvPicPr>
          <p:cNvPr id="4" name="Picture 8" descr="C:\Users\benskamhbg\AppData\Local\Microsoft\Windows\Temporary Internet Files\Content.IE5\W77GO8DJ\vergina_sun___grunge_symbol_by_undevicesimus-d6osbd7[1].png"/>
          <p:cNvPicPr>
            <a:picLocks noChangeAspect="1" noChangeArrowheads="1"/>
          </p:cNvPicPr>
          <p:nvPr/>
        </p:nvPicPr>
        <p:blipFill>
          <a:blip r:embed="rId2" cstate="print"/>
          <a:srcRect/>
          <a:stretch>
            <a:fillRect/>
          </a:stretch>
        </p:blipFill>
        <p:spPr bwMode="auto">
          <a:xfrm>
            <a:off x="6477000" y="1524000"/>
            <a:ext cx="1828800" cy="167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Cornerstone of Wisconsin's sunshine law </a:t>
            </a:r>
            <a:endParaRPr lang="en-US" dirty="0"/>
          </a:p>
        </p:txBody>
      </p:sp>
      <p:sp>
        <p:nvSpPr>
          <p:cNvPr id="3" name="Content Placeholder 2"/>
          <p:cNvSpPr>
            <a:spLocks noGrp="1"/>
          </p:cNvSpPr>
          <p:nvPr>
            <p:ph sz="quarter" idx="1"/>
          </p:nvPr>
        </p:nvSpPr>
        <p:spPr/>
        <p:txBody>
          <a:bodyPr/>
          <a:lstStyle/>
          <a:p>
            <a:r>
              <a:rPr lang="en-US" dirty="0" smtClean="0"/>
              <a:t>... any </a:t>
            </a:r>
            <a:r>
              <a:rPr lang="en-US" b="1" u="sng" dirty="0" smtClean="0"/>
              <a:t>requester</a:t>
            </a:r>
            <a:r>
              <a:rPr lang="en-US" dirty="0" smtClean="0"/>
              <a:t> has a right to inspect any record.  Wis. Stat. § 19.35(1)(a)</a:t>
            </a:r>
          </a:p>
          <a:p>
            <a:pPr lvl="1"/>
            <a:r>
              <a:rPr lang="en-US" dirty="0" smtClean="0"/>
              <a:t>Wis. Stat. § 19.32(3) defines requester</a:t>
            </a:r>
          </a:p>
          <a:p>
            <a:pPr lvl="1"/>
            <a:r>
              <a:rPr lang="en-US" dirty="0" smtClean="0"/>
              <a:t>Very broad: anyone, inside or outside of the state, who is not a committed or incarcerated persons asking for records about themselves or their children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9" ma:contentTypeDescription="Create a new document." ma:contentTypeScope="" ma:versionID="67642db66bd4780da61b1e259210b1b7">
  <xsd:schema xmlns:xsd="http://www.w3.org/2001/XMLSchema" xmlns:xs="http://www.w3.org/2001/XMLSchema" xmlns:p="http://schemas.microsoft.com/office/2006/metadata/properties" xmlns:ns1="http://schemas.microsoft.com/sharepoint/v3" xmlns:ns2="bb65cc95-6d4e-4879-a879-9838761499af" xmlns:ns3="655218aa-b8be-46c2-a2c6-86a2110cc5b6" targetNamespace="http://schemas.microsoft.com/office/2006/metadata/properties" ma:root="true" ma:fieldsID="e3cbccf793f514179fa241f10e04fadb" ns1:_="" ns2:_="" ns3:_="">
    <xsd:import namespace="http://schemas.microsoft.com/sharepoint/v3"/>
    <xsd:import namespace="bb65cc95-6d4e-4879-a879-9838761499af"/>
    <xsd:import namespace="655218aa-b8be-46c2-a2c6-86a2110cc5b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Program" minOccurs="0"/>
                <xsd:element ref="ns3:Topic"/>
                <xsd:element ref="ns3:Document_x0020_Type"/>
                <xsd:element ref="ns3:Target_x0020_Audience"/>
                <xsd:element ref="ns3:Division_x002f_Off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55218aa-b8be-46c2-a2c6-86a2110cc5b6" elementFormDefault="qualified">
    <xsd:import namespace="http://schemas.microsoft.com/office/2006/documentManagement/types"/>
    <xsd:import namespace="http://schemas.microsoft.com/office/infopath/2007/PartnerControls"/>
    <xsd:element name="Program" ma:index="13" nillable="true" ma:displayName="Program" ma:default="None" ma:format="Dropdown" ma:internalName="Program">
      <xsd:simpleType>
        <xsd:restriction base="dms:Choice">
          <xsd:enumeration value="None"/>
          <xsd:enumeration value="Comprehensive Opioid, Stimulant, and Substance Abuse Program (COSSAP)"/>
          <xsd:enumeration value="Death in Custody Reporting (DCRA)"/>
          <xsd:enumeration value="Law Enforcement Data"/>
          <xsd:enumeration value="Pretrial Services"/>
          <xsd:enumeration value="Treatment Alternatives and Diversion (TAD)"/>
          <xsd:enumeration value="Uniform Crime Reporting (UCR)"/>
          <xsd:enumeration value="Victims of Crime Act (VOCA)"/>
          <xsd:enumeration value="Wisconsin Incident-Based Reporting System (WIBRS)"/>
        </xsd:restriction>
      </xsd:simpleType>
    </xsd:element>
    <xsd:element name="Topic" ma:index="14" ma:displayName="Topic" ma:format="Dropdown" ma:internalName="Topic">
      <xsd:simpleType>
        <xsd:restriction base="dms:Choice">
          <xsd:enumeration value="Abduction"/>
          <xsd:enumeration value="Abuse"/>
          <xsd:enumeration value="AMBER Alert"/>
          <xsd:enumeration value="Arrests"/>
          <xsd:enumeration value="Arson"/>
          <xsd:enumeration value="Assault"/>
          <xsd:enumeration value="Attorney General Opinions"/>
          <xsd:enumeration value="Automated Fingerprint Identification System (AFIS)"/>
          <xsd:enumeration value="Benefits"/>
          <xsd:enumeration value="Budget"/>
          <xsd:enumeration value="Careers"/>
          <xsd:enumeration value="Central Criminal History (CCH) Database"/>
          <xsd:enumeration value="Child Abuse"/>
          <xsd:enumeration value="Child Sexual Assault"/>
          <xsd:enumeration value="Civil Matters"/>
          <xsd:enumeration value="Clean Water"/>
          <xsd:enumeration value="Clergy and Faith Leader Abuse"/>
          <xsd:enumeration value="Cold Case"/>
          <xsd:enumeration value="Concealed Carry Weapon (CCW) License"/>
          <xsd:enumeration value="Consumer Protection"/>
          <xsd:enumeration value="Controlled Substances"/>
          <xsd:enumeration value="Crime"/>
          <xsd:enumeration value="Crime Alerts"/>
          <xsd:enumeration value="Crime Labs"/>
          <xsd:enumeration value="Crime Scene Response Team"/>
          <xsd:enumeration value="Crime Victim Compensation Program (CVC)"/>
          <xsd:enumeration value="Crime Victim Services (OCVS)"/>
          <xsd:enumeration value="Crime Victim Services Grants"/>
          <xsd:enumeration value="Crime Victim Services Training"/>
          <xsd:enumeration value="Crime Victims"/>
          <xsd:enumeration value="Crime Victims Rights Board (CVRB)"/>
          <xsd:enumeration value="Criminal Background Checks"/>
          <xsd:enumeration value="Criminal History"/>
          <xsd:enumeration value="Criminal History Record Information"/>
          <xsd:enumeration value="Criminal Investigation Canines"/>
          <xsd:enumeration value="Criminal Justice"/>
          <xsd:enumeration value="Criminal Justice Coordinating Council (CJCC)"/>
          <xsd:enumeration value="Criminal Justice Grants"/>
          <xsd:enumeration value="Criminal Matters"/>
          <xsd:enumeration value="Dashboards"/>
          <xsd:enumeration value="Data &amp; Statistics"/>
          <xsd:enumeration value="Data Dashboard"/>
          <xsd:enumeration value="Death in Custody Reporting (DCRA)"/>
          <xsd:enumeration value="Democracy"/>
          <xsd:enumeration value="Diversity, Equity, and Inclusion"/>
          <xsd:enumeration value="DNA"/>
          <xsd:enumeration value="Do Not Call List"/>
          <xsd:enumeration value="DOJ Leadership"/>
          <xsd:enumeration value="Domestic Abuse"/>
          <xsd:enumeration value="Drug Case Dashboard"/>
          <xsd:enumeration value="Drug Take Back"/>
          <xsd:enumeration value="Drugs"/>
          <xsd:enumeration value="Elderly Abuse"/>
          <xsd:enumeration value="Elderly Protection"/>
          <xsd:enumeration value="Election Fraud"/>
          <xsd:enumeration value="Environmental Protection"/>
          <xsd:enumeration value="Evidence Submission"/>
          <xsd:enumeration value="Fire Marshal"/>
          <xsd:enumeration value="Firearms and Toolmarks"/>
          <xsd:enumeration value="Firearms Background Check"/>
          <xsd:enumeration value="Forensic Imaging"/>
          <xsd:enumeration value="Forensic Nursing / SANE Program"/>
          <xsd:enumeration value="Forensic Science"/>
          <xsd:enumeration value="Fraud"/>
          <xsd:enumeration value="Grants"/>
          <xsd:enumeration value="Green Alert"/>
          <xsd:enumeration value="Health Care"/>
          <xsd:enumeration value="Homeland Security"/>
          <xsd:enumeration value="Homicide"/>
          <xsd:enumeration value="Human Resources"/>
          <xsd:enumeration value="Human Trafficking"/>
          <xsd:enumeration value="Illegal Narcotics"/>
          <xsd:enumeration value="Internet Crimes Against Children"/>
          <xsd:enumeration value="Juvenile Justice Grants"/>
          <xsd:enumeration value="Kidnapping"/>
          <xsd:enumeration value="Latent Prints and Footwear"/>
          <xsd:enumeration value="Law"/>
          <xsd:enumeration value="Law Enforcement"/>
          <xsd:enumeration value="Law Enforcement Data"/>
          <xsd:enumeration value="Legal Services"/>
          <xsd:enumeration value="Medicaid Fraud"/>
          <xsd:enumeration value="Missing and Exploited Children and Adults"/>
          <xsd:enumeration value="Missing and Murdered Indigenous Women (MMIW)"/>
          <xsd:enumeration value="Missing Persons"/>
          <xsd:enumeration value="Murder"/>
          <xsd:enumeration value="Offenses"/>
          <xsd:enumeration value="Officer Involved Critical Incident"/>
          <xsd:enumeration value="Open Government"/>
          <xsd:enumeration value="Open Government Correspondence"/>
          <xsd:enumeration value="Open Government Response Times"/>
          <xsd:enumeration value="Open Government Training"/>
          <xsd:enumeration value="Open Meetings"/>
          <xsd:enumeration value="Opioids / Methamphetamines"/>
          <xsd:enumeration value="Pretrial Services"/>
          <xsd:enumeration value="Policy"/>
          <xsd:enumeration value="Public Records"/>
          <xsd:enumeration value="Public Records Data"/>
          <xsd:enumeration value="Public Records Request"/>
          <xsd:enumeration value="Public Records Responses"/>
          <xsd:enumeration value="Public Safety"/>
          <xsd:enumeration value="Quality Assurance"/>
          <xsd:enumeration value="Reports"/>
          <xsd:enumeration value="Reproductive Rights"/>
          <xsd:enumeration value="Restraining Orders"/>
          <xsd:enumeration value="Rights"/>
          <xsd:enumeration value="Robbery"/>
          <xsd:enumeration value="Robocalls"/>
          <xsd:enumeration value="Safe at Home"/>
          <xsd:enumeration value="School Safety"/>
          <xsd:enumeration value="School Safety Grants"/>
          <xsd:enumeration value="Search Warrants"/>
          <xsd:enumeration value="Sex Offenses"/>
          <xsd:enumeration value="Sexual Assault"/>
          <xsd:enumeration value="Sexual Assault Forensic Exam Fund (SAFE)"/>
          <xsd:enumeration value="Sexual Assault Kit Tracking System"/>
          <xsd:enumeration value="Sexual Assault Nurse Examiner (SANE)"/>
          <xsd:enumeration value="Sexual Assault Tracking System"/>
          <xsd:enumeration value="Sexual Assault Victims Services (SAVS)"/>
          <xsd:enumeration value="Shoplifting"/>
          <xsd:enumeration value="Silver Alert"/>
          <xsd:enumeration value="Speak Up, Speak Out (SUSO)"/>
          <xsd:enumeration value="Substance Abuse"/>
          <xsd:enumeration value="Suicide"/>
          <xsd:enumeration value="Summary Based Reporting (SBR)"/>
          <xsd:enumeration value="Telecom"/>
          <xsd:enumeration value="Test"/>
          <xsd:enumeration value="Theft"/>
          <xsd:enumeration value="Tobacco Directory"/>
          <xsd:enumeration value="Toxicology"/>
          <xsd:enumeration value="Trace Evidence"/>
          <xsd:enumeration value="Treatment Alternatives and Diversion (TAD)"/>
          <xsd:enumeration value="Uniform Crime Reporting (UCR)"/>
          <xsd:enumeration value="Use-of-Force and Arrest-Related Death (UFAD)"/>
          <xsd:enumeration value="Victim Services"/>
          <xsd:enumeration value="Victim Services Professionals"/>
          <xsd:enumeration value="Victims of Crime Act (VOCA)"/>
          <xsd:enumeration value="Violence Against Women Act (VAWA)"/>
          <xsd:enumeration value="Wellness"/>
          <xsd:enumeration value="WiSAKI"/>
          <xsd:enumeration value="Wisconsin Incident-Based Reporting System (WIBRS)"/>
          <xsd:enumeration value="Wisconsin Statewide Intelligence Center (WSIC)"/>
        </xsd:restriction>
      </xsd:simpleType>
    </xsd:element>
    <xsd:element name="Document_x0020_Type" ma:index="15" ma:displayName="Document Type" ma:format="Dropdown" ma:internalName="Document_x0020_Type">
      <xsd:simpleType>
        <xsd:restriction base="dms:Choice">
          <xsd:enumeration value="Agenda"/>
          <xsd:enumeration value="Briefs"/>
          <xsd:enumeration value="Brochure"/>
          <xsd:enumeration value="Bulletin"/>
          <xsd:enumeration value="Certifications / Accreditations"/>
          <xsd:enumeration value="Accreditation"/>
          <xsd:enumeration value="Certificate"/>
          <xsd:enumeration value="Data"/>
          <xsd:enumeration value="Dashboard"/>
          <xsd:enumeration value="Dataset"/>
          <xsd:enumeration value="Infographic"/>
          <xsd:enumeration value="Document"/>
          <xsd:enumeration value="Form"/>
          <xsd:enumeration value="Checklist"/>
          <xsd:enumeration value="Worksheet"/>
          <xsd:enumeration value="Frequently Asked Questions"/>
          <xsd:enumeration value="Grant"/>
          <xsd:enumeration value="Guide"/>
          <xsd:enumeration value="Instructional Material"/>
          <xsd:enumeration value="Minutes"/>
          <xsd:enumeration value="Officer Involved Critical Incident"/>
          <xsd:enumeration value="Open Government Advisories"/>
          <xsd:enumeration value="Open Government AG Opinions and Memoranda"/>
          <xsd:enumeration value="Past Attorney General Opinions"/>
          <xsd:enumeration value="Plan"/>
          <xsd:enumeration value="Policy"/>
          <xsd:enumeration value="Presentation"/>
          <xsd:enumeration value="Press Release"/>
          <xsd:enumeration value="Report"/>
          <xsd:enumeration value="Annual Report"/>
          <xsd:enumeration value="Survey"/>
          <xsd:enumeration value="Statistics"/>
          <xsd:enumeration value="Template"/>
          <xsd:enumeration value="Test"/>
          <xsd:enumeration value="Testimony"/>
          <xsd:enumeration value="Training"/>
          <xsd:enumeration value="Webinar"/>
          <xsd:enumeration value="White Paper"/>
        </xsd:restriction>
      </xsd:simpleType>
    </xsd:element>
    <xsd:element name="Target_x0020_Audience" ma:index="16" ma:displayName="Target Audience" ma:format="Dropdown" ma:internalName="Target_x0020_Audience">
      <xsd:simpleType>
        <xsd:restriction base="dms:Choice">
          <xsd:enumeration value="Crime Victim Professionals"/>
          <xsd:enumeration value="Education Professionals"/>
          <xsd:enumeration value="Law Enforcement"/>
          <xsd:enumeration value="Legal Professionals"/>
          <xsd:enumeration value="Medical Professionals"/>
          <xsd:enumeration value="Test"/>
          <xsd:enumeration value="Public"/>
        </xsd:restriction>
      </xsd:simpleType>
    </xsd:element>
    <xsd:element name="Division_x002f_Office" ma:index="17" nillable="true" ma:displayName="Division/Office" ma:internalName="Division_x002f_Office" ma:requiredMultiChoice="true">
      <xsd:complexType>
        <xsd:complexContent>
          <xsd:extension base="dms:MultiChoice">
            <xsd:sequence>
              <xsd:element name="Value" maxOccurs="unbounded" minOccurs="0" nillable="true">
                <xsd:simpleType>
                  <xsd:restriction base="dms:Choice">
                    <xsd:enumeration value="OAG"/>
                    <xsd:enumeration value="OCVS"/>
                    <xsd:enumeration value="OOG"/>
                    <xsd:enumeration value="OSS"/>
                    <xsd:enumeration value="DCI"/>
                    <xsd:enumeration value="DFS"/>
                    <xsd:enumeration value="DLES"/>
                    <xsd:enumeration value="DMS"/>
                    <xsd:enumeration value="DLS"/>
                    <xsd:enumeration value="Test"/>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ivision_x002f_Office xmlns="655218aa-b8be-46c2-a2c6-86a2110cc5b6">
      <Value>OOG</Value>
    </Division_x002f_Office>
    <Program xmlns="655218aa-b8be-46c2-a2c6-86a2110cc5b6">None</Program>
    <Topic xmlns="655218aa-b8be-46c2-a2c6-86a2110cc5b6">Open Government</Topic>
    <PublishingExpirationDate xmlns="http://schemas.microsoft.com/sharepoint/v3" xsi:nil="true"/>
    <PublishingStartDate xmlns="http://schemas.microsoft.com/sharepoint/v3" xsi:nil="true"/>
    <Document_x0020_Type xmlns="655218aa-b8be-46c2-a2c6-86a2110cc5b6">Document</Document_x0020_Type>
    <Target_x0020_Audience xmlns="655218aa-b8be-46c2-a2c6-86a2110cc5b6">Public</Target_x0020_Audience>
  </documentManagement>
</p:properties>
</file>

<file path=customXml/itemProps1.xml><?xml version="1.0" encoding="utf-8"?>
<ds:datastoreItem xmlns:ds="http://schemas.openxmlformats.org/officeDocument/2006/customXml" ds:itemID="{6F84849E-45F6-435F-A5BC-09799F11E712}"/>
</file>

<file path=customXml/itemProps2.xml><?xml version="1.0" encoding="utf-8"?>
<ds:datastoreItem xmlns:ds="http://schemas.openxmlformats.org/officeDocument/2006/customXml" ds:itemID="{637E54E8-6D58-4856-8A7A-5CE9890FCE8D}"/>
</file>

<file path=customXml/itemProps3.xml><?xml version="1.0" encoding="utf-8"?>
<ds:datastoreItem xmlns:ds="http://schemas.openxmlformats.org/officeDocument/2006/customXml" ds:itemID="{C794CEF7-6353-4362-AC36-595F9A711254}"/>
</file>

<file path=customXml/itemProps4.xml><?xml version="1.0" encoding="utf-8"?>
<ds:datastoreItem xmlns:ds="http://schemas.openxmlformats.org/officeDocument/2006/customXml" ds:itemID="{AB05A376-C278-4C5A-B4F5-D9B5E33E989D}"/>
</file>

<file path=docProps/app.xml><?xml version="1.0" encoding="utf-8"?>
<Properties xmlns="http://schemas.openxmlformats.org/officeDocument/2006/extended-properties" xmlns:vt="http://schemas.openxmlformats.org/officeDocument/2006/docPropsVTypes">
  <Template>Civic</Template>
  <TotalTime>158</TotalTime>
  <Words>1987</Words>
  <Application>Microsoft Office PowerPoint</Application>
  <PresentationFormat>On-screen Show (4:3)</PresentationFormat>
  <Paragraphs>288</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Wisconsin Attorney General Brad D. Schimel’s Open Government Summit</vt:lpstr>
      <vt:lpstr>An Overview of Wisconsin’s Public Records Law</vt:lpstr>
      <vt:lpstr>The Attorney General's special role in open government</vt:lpstr>
      <vt:lpstr>The Attorney General's special role in open government</vt:lpstr>
      <vt:lpstr>History of the PRL and sunshine laws in Wisconsin pre-dating Wis. Stat. s. 19.31  et seq</vt:lpstr>
      <vt:lpstr>The Public Records Law</vt:lpstr>
      <vt:lpstr>  </vt:lpstr>
      <vt:lpstr>Policy Declaration</vt:lpstr>
      <vt:lpstr>Cornerstone of Wisconsin's sunshine law </vt:lpstr>
      <vt:lpstr>Except as otherwise provided by law..."</vt:lpstr>
      <vt:lpstr>Slide 11</vt:lpstr>
      <vt:lpstr>Slide 12</vt:lpstr>
      <vt:lpstr>Slide 13</vt:lpstr>
      <vt:lpstr>Except as otherwise provided by law..."</vt:lpstr>
      <vt:lpstr>"Except as otherwise provided by law..."</vt:lpstr>
      <vt:lpstr>Public policy balancing test</vt:lpstr>
      <vt:lpstr>Public policy balancing test</vt:lpstr>
      <vt:lpstr>How to provide greater access and who pays for it </vt:lpstr>
      <vt:lpstr>Public Trust Doctrine for information</vt:lpstr>
      <vt:lpstr>Protecting Public Safety-Policing in the 21st Century</vt:lpstr>
      <vt:lpstr>Public Records in the Modern Era</vt:lpstr>
      <vt:lpstr>The Cost of Open Government</vt:lpstr>
      <vt:lpstr>The Cost of Open Government</vt:lpstr>
      <vt:lpstr>Local units of government take pride in being open</vt:lpstr>
      <vt:lpstr>Public records requests are a balancing act for local offices</vt:lpstr>
      <vt:lpstr>Case Study – Ballot Audits</vt:lpstr>
      <vt:lpstr>Racine County experience with ballot audits</vt:lpstr>
      <vt:lpstr>Other areas requiring clarification</vt:lpstr>
      <vt:lpstr>The Cost of Open Government</vt:lpstr>
      <vt:lpstr>Contrary to Popular Belief, our goals include:</vt:lpstr>
      <vt:lpstr>Tightened Budgets and Limited Resources</vt:lpstr>
      <vt:lpstr>Costs</vt:lpstr>
      <vt:lpstr>Redaction</vt:lpstr>
      <vt:lpstr>Example – Sheriff’s Department Records Request 20 Year Old Death </vt:lpstr>
      <vt:lpstr>Average Monthly Work Load</vt:lpstr>
      <vt:lpstr>Actual Costs</vt:lpstr>
      <vt:lpstr>Register of Deeds Concerns</vt:lpstr>
      <vt:lpstr>Reimbursement?</vt:lpstr>
      <vt:lpstr>The Cost of Open Government</vt:lpstr>
      <vt:lpstr>Wisconsin Department of Justice Office of the Attorney General </vt:lpstr>
      <vt:lpstr>Notice Requirements, Wis. Stat. § 19.84 </vt:lpstr>
      <vt:lpstr>Notice Requirements, Wis. Stat. § 19.84</vt:lpstr>
      <vt:lpstr>Notice Requirements, Wis. Stat. § 19.84</vt:lpstr>
      <vt:lpstr>Public E-Agenda</vt:lpstr>
      <vt:lpstr>Public E-Agenda</vt:lpstr>
      <vt:lpstr>Accessibility and Public Participation</vt:lpstr>
      <vt:lpstr>Accessibility and Public Participation</vt:lpstr>
      <vt:lpstr>Wisconsin’s Open Meetings Law-Overview and Discussion</vt:lpstr>
    </vt:vector>
  </TitlesOfParts>
  <Company>State of Wisconsin Dept. of Justice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Attorney General Brad D. Schimel’s Open Government Summit</dc:title>
  <dc:creator>groseamnwr</dc:creator>
  <cp:lastModifiedBy>koremjxqbt</cp:lastModifiedBy>
  <cp:revision>18</cp:revision>
  <dcterms:created xsi:type="dcterms:W3CDTF">2015-07-28T14:22:00Z</dcterms:created>
  <dcterms:modified xsi:type="dcterms:W3CDTF">2015-07-29T12:29:13Z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ies>
</file>