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3.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8.xml" ContentType="application/vnd.openxmlformats-officedocument.presentationml.notesSlide+xml"/>
  <Override PartName="/ppt/notesSlides/notesSlide38.xml" ContentType="application/vnd.openxmlformats-officedocument.presentationml.notesSlide+xml"/>
  <Override PartName="/ppt/notesSlides/notesSlide50.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66.xml" ContentType="application/vnd.openxmlformats-officedocument.presentationml.notesSlide+xml"/>
  <Override PartName="/ppt/notesSlides/notesSlide49.xml" ContentType="application/vnd.openxmlformats-officedocument.presentationml.notesSlide+xml"/>
  <Override PartName="/ppt/notesSlides/notesSlide64.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1"/>
  </p:notesMasterIdLst>
  <p:handoutMasterIdLst>
    <p:handoutMasterId r:id="rId82"/>
  </p:handoutMasterIdLst>
  <p:sldIdLst>
    <p:sldId id="256" r:id="rId2"/>
    <p:sldId id="258" r:id="rId3"/>
    <p:sldId id="341" r:id="rId4"/>
    <p:sldId id="261" r:id="rId5"/>
    <p:sldId id="267" r:id="rId6"/>
    <p:sldId id="275" r:id="rId7"/>
    <p:sldId id="288" r:id="rId8"/>
    <p:sldId id="342" r:id="rId9"/>
    <p:sldId id="289" r:id="rId10"/>
    <p:sldId id="343" r:id="rId11"/>
    <p:sldId id="276" r:id="rId12"/>
    <p:sldId id="277" r:id="rId13"/>
    <p:sldId id="290" r:id="rId14"/>
    <p:sldId id="295" r:id="rId15"/>
    <p:sldId id="291" r:id="rId16"/>
    <p:sldId id="297" r:id="rId17"/>
    <p:sldId id="296" r:id="rId18"/>
    <p:sldId id="292" r:id="rId19"/>
    <p:sldId id="362" r:id="rId20"/>
    <p:sldId id="293" r:id="rId21"/>
    <p:sldId id="294" r:id="rId22"/>
    <p:sldId id="279" r:id="rId23"/>
    <p:sldId id="281" r:id="rId24"/>
    <p:sldId id="299" r:id="rId25"/>
    <p:sldId id="300" r:id="rId26"/>
    <p:sldId id="301" r:id="rId27"/>
    <p:sldId id="283" r:id="rId28"/>
    <p:sldId id="347" r:id="rId29"/>
    <p:sldId id="302" r:id="rId30"/>
    <p:sldId id="287" r:id="rId31"/>
    <p:sldId id="272" r:id="rId32"/>
    <p:sldId id="303" r:id="rId33"/>
    <p:sldId id="307" r:id="rId34"/>
    <p:sldId id="311" r:id="rId35"/>
    <p:sldId id="317" r:id="rId36"/>
    <p:sldId id="316" r:id="rId37"/>
    <p:sldId id="314" r:id="rId38"/>
    <p:sldId id="315" r:id="rId39"/>
    <p:sldId id="319" r:id="rId40"/>
    <p:sldId id="318" r:id="rId41"/>
    <p:sldId id="308" r:id="rId42"/>
    <p:sldId id="309" r:id="rId43"/>
    <p:sldId id="321" r:id="rId44"/>
    <p:sldId id="327" r:id="rId45"/>
    <p:sldId id="310" r:id="rId46"/>
    <p:sldId id="325" r:id="rId47"/>
    <p:sldId id="326" r:id="rId48"/>
    <p:sldId id="305" r:id="rId49"/>
    <p:sldId id="304" r:id="rId50"/>
    <p:sldId id="329" r:id="rId51"/>
    <p:sldId id="333" r:id="rId52"/>
    <p:sldId id="334" r:id="rId53"/>
    <p:sldId id="330" r:id="rId54"/>
    <p:sldId id="336" r:id="rId55"/>
    <p:sldId id="335" r:id="rId56"/>
    <p:sldId id="331" r:id="rId57"/>
    <p:sldId id="337" r:id="rId58"/>
    <p:sldId id="344" r:id="rId59"/>
    <p:sldId id="360" r:id="rId60"/>
    <p:sldId id="338" r:id="rId61"/>
    <p:sldId id="348" r:id="rId62"/>
    <p:sldId id="339" r:id="rId63"/>
    <p:sldId id="340" r:id="rId64"/>
    <p:sldId id="332" r:id="rId65"/>
    <p:sldId id="328" r:id="rId66"/>
    <p:sldId id="350" r:id="rId67"/>
    <p:sldId id="351" r:id="rId68"/>
    <p:sldId id="352" r:id="rId69"/>
    <p:sldId id="366" r:id="rId70"/>
    <p:sldId id="353" r:id="rId71"/>
    <p:sldId id="367" r:id="rId72"/>
    <p:sldId id="364" r:id="rId73"/>
    <p:sldId id="355" r:id="rId74"/>
    <p:sldId id="356" r:id="rId75"/>
    <p:sldId id="357" r:id="rId76"/>
    <p:sldId id="358" r:id="rId77"/>
    <p:sldId id="368" r:id="rId78"/>
    <p:sldId id="359" r:id="rId79"/>
    <p:sldId id="306" r:id="rId80"/>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00"/>
    <a:srgbClr val="000066"/>
    <a:srgbClr val="333399"/>
    <a:srgbClr val="003399"/>
    <a:srgbClr val="0000CC"/>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autoAdjust="0"/>
    <p:restoredTop sz="82310" autoAdjust="0"/>
  </p:normalViewPr>
  <p:slideViewPr>
    <p:cSldViewPr>
      <p:cViewPr varScale="1">
        <p:scale>
          <a:sx n="105" d="100"/>
          <a:sy n="105" d="100"/>
        </p:scale>
        <p:origin x="-1050" y="-84"/>
      </p:cViewPr>
      <p:guideLst>
        <p:guide orient="horz" pos="2160"/>
        <p:guide pos="2880"/>
      </p:guideLst>
    </p:cSldViewPr>
  </p:slideViewPr>
  <p:outlineViewPr>
    <p:cViewPr>
      <p:scale>
        <a:sx n="33" d="100"/>
        <a:sy n="33" d="100"/>
      </p:scale>
      <p:origin x="0" y="52740"/>
    </p:cViewPr>
  </p:outlineViewPr>
  <p:notesTextViewPr>
    <p:cViewPr>
      <p:scale>
        <a:sx n="100" d="100"/>
        <a:sy n="100" d="100"/>
      </p:scale>
      <p:origin x="0" y="0"/>
    </p:cViewPr>
  </p:notesTextViewPr>
  <p:notesViewPr>
    <p:cSldViewPr>
      <p:cViewPr varScale="1">
        <p:scale>
          <a:sx n="96" d="100"/>
          <a:sy n="96" d="100"/>
        </p:scale>
        <p:origin x="-360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4"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defTabSz="922831">
              <a:defRPr sz="1300"/>
            </a:lvl1pPr>
          </a:lstStyle>
          <a:p>
            <a:r>
              <a:rPr lang="en-US" dirty="0" smtClean="0"/>
              <a:t>Wisconsin Department of Justice</a:t>
            </a:r>
            <a:br>
              <a:rPr lang="en-US" dirty="0" smtClean="0"/>
            </a:br>
            <a:r>
              <a:rPr lang="en-US" dirty="0" smtClean="0"/>
              <a:t>Firearm Safety Course</a:t>
            </a:r>
            <a:endParaRPr lang="en-US" dirty="0"/>
          </a:p>
        </p:txBody>
      </p:sp>
      <p:sp>
        <p:nvSpPr>
          <p:cNvPr id="28675" name="Rectangle 3"/>
          <p:cNvSpPr>
            <a:spLocks noGrp="1" noChangeArrowheads="1"/>
          </p:cNvSpPr>
          <p:nvPr>
            <p:ph type="dt" sz="quarter" idx="1"/>
          </p:nvPr>
        </p:nvSpPr>
        <p:spPr bwMode="auto">
          <a:xfrm>
            <a:off x="3884030"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algn="r" defTabSz="922831">
              <a:defRPr sz="1300"/>
            </a:lvl1pPr>
          </a:lstStyle>
          <a:p>
            <a:endParaRPr lang="en-US"/>
          </a:p>
        </p:txBody>
      </p:sp>
      <p:sp>
        <p:nvSpPr>
          <p:cNvPr id="28676" name="Rectangle 4"/>
          <p:cNvSpPr>
            <a:spLocks noGrp="1" noChangeArrowheads="1"/>
          </p:cNvSpPr>
          <p:nvPr>
            <p:ph type="ftr" sz="quarter" idx="2"/>
          </p:nvPr>
        </p:nvSpPr>
        <p:spPr bwMode="auto">
          <a:xfrm>
            <a:off x="4"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defTabSz="922831">
              <a:defRPr sz="1300"/>
            </a:lvl1pPr>
          </a:lstStyle>
          <a:p>
            <a:r>
              <a:rPr lang="en-US" dirty="0" smtClean="0"/>
              <a:t>rev: July 5, 2016</a:t>
            </a:r>
            <a:endParaRPr lang="en-US" dirty="0"/>
          </a:p>
        </p:txBody>
      </p:sp>
      <p:sp>
        <p:nvSpPr>
          <p:cNvPr id="28677" name="Rectangle 5"/>
          <p:cNvSpPr>
            <a:spLocks noGrp="1" noChangeArrowheads="1"/>
          </p:cNvSpPr>
          <p:nvPr>
            <p:ph type="sldNum" sz="quarter" idx="3"/>
          </p:nvPr>
        </p:nvSpPr>
        <p:spPr bwMode="auto">
          <a:xfrm>
            <a:off x="3884030"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algn="r" defTabSz="922831">
              <a:defRPr sz="1300"/>
            </a:lvl1pPr>
          </a:lstStyle>
          <a:p>
            <a:fld id="{674B0A3B-F6F2-4152-87E6-417577F7CEB6}" type="slidenum">
              <a:rPr lang="en-US"/>
              <a:pPr/>
              <a:t>‹#›</a:t>
            </a:fld>
            <a:endParaRPr lang="en-US"/>
          </a:p>
        </p:txBody>
      </p:sp>
    </p:spTree>
    <p:extLst>
      <p:ext uri="{BB962C8B-B14F-4D97-AF65-F5344CB8AC3E}">
        <p14:creationId xmlns:p14="http://schemas.microsoft.com/office/powerpoint/2010/main" xmlns="" val="54429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4"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defTabSz="922831">
              <a:defRPr sz="1300"/>
            </a:lvl1pPr>
          </a:lstStyle>
          <a:p>
            <a:endParaRPr lang="en-US"/>
          </a:p>
        </p:txBody>
      </p:sp>
      <p:sp>
        <p:nvSpPr>
          <p:cNvPr id="27651" name="Rectangle 3"/>
          <p:cNvSpPr>
            <a:spLocks noGrp="1" noChangeArrowheads="1"/>
          </p:cNvSpPr>
          <p:nvPr>
            <p:ph type="dt" idx="1"/>
          </p:nvPr>
        </p:nvSpPr>
        <p:spPr bwMode="auto">
          <a:xfrm>
            <a:off x="3884030" y="3"/>
            <a:ext cx="2972422" cy="465138"/>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lvl1pPr algn="r" defTabSz="922831">
              <a:defRPr sz="1300"/>
            </a:lvl1pPr>
          </a:lstStyle>
          <a:p>
            <a:endParaRPr lang="en-US"/>
          </a:p>
        </p:txBody>
      </p:sp>
      <p:sp>
        <p:nvSpPr>
          <p:cNvPr id="2765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6425" y="4416428"/>
            <a:ext cx="5485158" cy="4183063"/>
          </a:xfrm>
          <a:prstGeom prst="rect">
            <a:avLst/>
          </a:prstGeom>
          <a:noFill/>
          <a:ln w="9525">
            <a:noFill/>
            <a:miter lim="800000"/>
            <a:headEnd/>
            <a:tailEnd/>
          </a:ln>
          <a:effectLst/>
        </p:spPr>
        <p:txBody>
          <a:bodyPr vert="horz" wrap="square" lIns="92274" tIns="46137" rIns="92274" bIns="461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4"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defTabSz="922831">
              <a:defRPr sz="1300"/>
            </a:lvl1pPr>
          </a:lstStyle>
          <a:p>
            <a:endParaRPr lang="en-US"/>
          </a:p>
        </p:txBody>
      </p:sp>
      <p:sp>
        <p:nvSpPr>
          <p:cNvPr id="27655" name="Rectangle 7"/>
          <p:cNvSpPr>
            <a:spLocks noGrp="1" noChangeArrowheads="1"/>
          </p:cNvSpPr>
          <p:nvPr>
            <p:ph type="sldNum" sz="quarter" idx="5"/>
          </p:nvPr>
        </p:nvSpPr>
        <p:spPr bwMode="auto">
          <a:xfrm>
            <a:off x="3884030" y="8829677"/>
            <a:ext cx="2972422" cy="465138"/>
          </a:xfrm>
          <a:prstGeom prst="rect">
            <a:avLst/>
          </a:prstGeom>
          <a:noFill/>
          <a:ln w="9525">
            <a:noFill/>
            <a:miter lim="800000"/>
            <a:headEnd/>
            <a:tailEnd/>
          </a:ln>
          <a:effectLst/>
        </p:spPr>
        <p:txBody>
          <a:bodyPr vert="horz" wrap="square" lIns="92274" tIns="46137" rIns="92274" bIns="46137" numCol="1" anchor="b" anchorCtr="0" compatLnSpc="1">
            <a:prstTxWarp prst="textNoShape">
              <a:avLst/>
            </a:prstTxWarp>
          </a:bodyPr>
          <a:lstStyle>
            <a:lvl1pPr algn="r" defTabSz="922831">
              <a:defRPr sz="1300"/>
            </a:lvl1pPr>
          </a:lstStyle>
          <a:p>
            <a:fld id="{8F0CABBC-2A42-414E-977F-A848FA669EBB}" type="slidenum">
              <a:rPr lang="en-US"/>
              <a:pPr/>
              <a:t>‹#›</a:t>
            </a:fld>
            <a:endParaRPr lang="en-US"/>
          </a:p>
        </p:txBody>
      </p:sp>
    </p:spTree>
    <p:extLst>
      <p:ext uri="{BB962C8B-B14F-4D97-AF65-F5344CB8AC3E}">
        <p14:creationId xmlns:p14="http://schemas.microsoft.com/office/powerpoint/2010/main" xmlns="" val="39584209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zcentral.com/community/chandler/articles/2011/08/07/20110807cr-penisshot0811.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docs.legis.wisconsin.gov/document/courts/2014%20WI%20App%20116"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A45EF-FC85-4D80-89AB-FADD5838A129}"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Welcome slide displayed during student entry to training location.</a:t>
            </a:r>
          </a:p>
          <a:p>
            <a:endParaRPr lang="en-US" dirty="0" smtClean="0"/>
          </a:p>
          <a:p>
            <a:r>
              <a:rPr lang="en-US" dirty="0" smtClean="0"/>
              <a:t>This presentation was updated </a:t>
            </a:r>
            <a:r>
              <a:rPr lang="en-US" dirty="0" smtClean="0"/>
              <a:t>January 27, 2017.</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13588"/>
            <a:r>
              <a:rPr lang="en-US" baseline="0" dirty="0" smtClean="0"/>
              <a:t>Instructor Resources contain multiple illustrations of lots of safety violations.</a:t>
            </a:r>
            <a:r>
              <a:rPr lang="en-US" i="1" dirty="0" smtClean="0"/>
              <a:t>  </a:t>
            </a:r>
          </a:p>
          <a:p>
            <a:pPr defTabSz="913588">
              <a:buFont typeface="Arial" pitchFamily="34" charset="0"/>
              <a:buChar char="•"/>
            </a:pPr>
            <a:r>
              <a:rPr lang="en-US" i="1" dirty="0" smtClean="0"/>
              <a:t>Charges filed in River Falls shooting death</a:t>
            </a:r>
            <a:r>
              <a:rPr lang="en-US" dirty="0" smtClean="0"/>
              <a:t>, Eau Claire Leader Telegram, June 29, 2011.</a:t>
            </a:r>
          </a:p>
          <a:p>
            <a:pPr defTabSz="913588">
              <a:buFont typeface="Arial" pitchFamily="34" charset="0"/>
              <a:buChar char="•"/>
            </a:pPr>
            <a:r>
              <a:rPr lang="en-US" dirty="0" smtClean="0"/>
              <a:t>Jordan Walker press release and criminal complaint.</a:t>
            </a:r>
          </a:p>
          <a:p>
            <a:pPr defTabSz="913588">
              <a:buFont typeface="Arial" pitchFamily="34" charset="0"/>
              <a:buChar char="•"/>
            </a:pPr>
            <a:r>
              <a:rPr lang="en-US" dirty="0" smtClean="0"/>
              <a:t>Madison Police Department press release.</a:t>
            </a:r>
          </a:p>
          <a:p>
            <a:endParaRPr lang="en-US" dirty="0" smtClean="0"/>
          </a:p>
          <a:p>
            <a:r>
              <a:rPr lang="en-US" dirty="0" smtClean="0"/>
              <a:t>Possession</a:t>
            </a:r>
            <a:r>
              <a:rPr lang="en-US" baseline="0" dirty="0" smtClean="0"/>
              <a:t> of a weapon while intoxicated is a criminal offense.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This is not a firearms training course.  Discussion of the</a:t>
            </a:r>
            <a:r>
              <a:rPr lang="en-US" baseline="0" dirty="0" smtClean="0"/>
              <a:t> difference between action types, and especially the advantages and disadvantages of each type, is time-consuming and beyond the scope of this course.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This should be a very brief summary.  This is </a:t>
            </a:r>
            <a:r>
              <a:rPr lang="en-US" u="sng" dirty="0" smtClean="0"/>
              <a:t>not</a:t>
            </a:r>
            <a:r>
              <a:rPr lang="en-US" u="none" dirty="0" smtClean="0"/>
              <a:t> a firearm </a:t>
            </a:r>
            <a:r>
              <a:rPr lang="en-US" i="1" u="none" dirty="0" smtClean="0"/>
              <a:t>training</a:t>
            </a:r>
            <a:r>
              <a:rPr lang="en-US" i="0" u="none" dirty="0" smtClean="0"/>
              <a:t> course…this</a:t>
            </a:r>
            <a:r>
              <a:rPr lang="en-US" i="0" u="none" baseline="0" dirty="0" smtClean="0"/>
              <a:t> is a firearm </a:t>
            </a:r>
            <a:r>
              <a:rPr lang="en-US" i="1" u="none" baseline="0" dirty="0" smtClean="0"/>
              <a:t>safety</a:t>
            </a:r>
            <a:r>
              <a:rPr lang="en-US" i="0" u="none" baseline="0" dirty="0" smtClean="0"/>
              <a:t> course.  You may just wish to address double-action revolvers, stating they’re the most common, and merely mention that other kinds exist.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Different brands of revolvers require the cylinder release to be pushed in different directions.</a:t>
            </a:r>
          </a:p>
          <a:p>
            <a:endParaRPr lang="en-US" dirty="0" smtClean="0"/>
          </a:p>
          <a:p>
            <a:r>
              <a:rPr lang="en-US" dirty="0" smtClean="0"/>
              <a:t>This</a:t>
            </a:r>
            <a:r>
              <a:rPr lang="en-US" baseline="0" dirty="0" smtClean="0"/>
              <a:t> method is for double-action revolvers.  Single-action revolvers have a different unloading procedure.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18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0CABBC-2A42-414E-977F-A848FA669EBB}"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Emphasize importance of removing magazine first.</a:t>
            </a:r>
          </a:p>
          <a:p>
            <a:endParaRPr lang="en-US" dirty="0" smtClean="0"/>
          </a:p>
          <a:p>
            <a:r>
              <a:rPr lang="en-US" dirty="0" smtClean="0"/>
              <a:t>Some pistols don’t have extractors (example: Beretta 21A</a:t>
            </a:r>
            <a:r>
              <a:rPr lang="en-US" baseline="0" dirty="0" smtClean="0"/>
              <a:t> and similar).  Some pistols don’t have slide stops (Sig Sauer P232 and others).  Alert students that their firearm may require a slightly different method, and that they should follow manufacturer instructions.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Other locks</a:t>
            </a:r>
            <a:r>
              <a:rPr lang="en-US" baseline="0" dirty="0" smtClean="0"/>
              <a:t> are available and other methods could work.  For example, commercial trigger locks block trigger access (although, unlike those illustrated, trigger locks don’t require the gun to be unloaded).  Follow the manufacturer’s instructions.  An example of another effective alternative is field-stripping a pistol and placing a padlock around the slide through the ejection port.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aseline="0" dirty="0" smtClean="0"/>
              <a:t>Manufacturers offer mechanical locks, electronic locks, and keyed locks.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See the student manual for </a:t>
            </a:r>
            <a:r>
              <a:rPr lang="en-US" dirty="0" err="1" smtClean="0"/>
              <a:t>Lesnick’s</a:t>
            </a:r>
            <a:r>
              <a:rPr lang="en-US" dirty="0" smtClean="0"/>
              <a:t> news article.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Instructor Manual contains an additional link to a March 2012 news article discussing three shootings of children in Washington.  In separate incidents, two children were killed and one seriously injured after unsecured guns were retrieved by children—two of them from vehicles.  This is a relevant consideration if you are going to a location that prohibits carry—how will you properly secure your gun?</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Used with the permission of the National Rifle Association.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29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0CABBC-2A42-414E-977F-A848FA669EB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i="1" dirty="0" smtClean="0"/>
              <a:t>Police urge holster use after man shoots his own </a:t>
            </a:r>
            <a:r>
              <a:rPr lang="en-US" i="1" dirty="0" err="1" smtClean="0"/>
              <a:t>xxxxx</a:t>
            </a:r>
            <a:r>
              <a:rPr lang="en-US" dirty="0" smtClean="0"/>
              <a:t>, Arizona Republic, August 7, 2011.  </a:t>
            </a:r>
            <a:r>
              <a:rPr lang="en-US" u="sng" dirty="0" smtClean="0">
                <a:hlinkClick r:id="rId3"/>
              </a:rPr>
              <a:t>http://www.azcentral.com/community/chandler/articles/2011/08/07/20110807cr-penisshot0811.html</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“open carry” shown</a:t>
            </a:r>
            <a:r>
              <a:rPr lang="en-US" baseline="0" dirty="0" smtClean="0"/>
              <a:t> in the right-most picture of each series is for illustration purposes of how the holster rides on the belt.  Obviously it is not concealed without a covering garment.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Immobilized</a:t>
            </a:r>
            <a:r>
              <a:rPr lang="en-US" baseline="0" dirty="0" smtClean="0"/>
              <a:t> during draw.  Requires two hands.</a:t>
            </a:r>
          </a:p>
          <a:p>
            <a:r>
              <a:rPr lang="en-US" baseline="0" dirty="0" smtClean="0"/>
              <a:t>Easy to reach seated.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Pocket holsters:  can</a:t>
            </a:r>
            <a:r>
              <a:rPr lang="en-US" baseline="0" dirty="0" smtClean="0"/>
              <a:t> you draw while seated?</a:t>
            </a:r>
          </a:p>
          <a:p>
            <a:r>
              <a:rPr lang="en-US" baseline="0" dirty="0" smtClean="0"/>
              <a:t>Belly bands:  “</a:t>
            </a:r>
            <a:r>
              <a:rPr lang="en-US" baseline="0" dirty="0" err="1" smtClean="0"/>
              <a:t>Tuckable</a:t>
            </a:r>
            <a:r>
              <a:rPr lang="en-US" baseline="0" dirty="0" smtClean="0"/>
              <a:t>.”  Two-hands may be needed to draw.  (Note: the above belly band is being worn to illustrate what one looks like.  More common belly band positions include under the belt in an appendix or cross-draw carry, or at 4-o’clock…all covered by a shirt…but those didn’t photograph well.)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39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Shoulder holsters might be “under” clothing rather than “in” clothing, but are included here.</a:t>
            </a:r>
            <a:endParaRPr lang="en-US" baseline="0" dirty="0" smtClean="0"/>
          </a:p>
          <a:p>
            <a:endParaRPr lang="en-US" baseline="0" dirty="0" smtClean="0"/>
          </a:p>
          <a:p>
            <a:r>
              <a:rPr lang="en-US" baseline="0" dirty="0" smtClean="0"/>
              <a:t>Methods have m</a:t>
            </a:r>
            <a:r>
              <a:rPr lang="en-US" dirty="0" smtClean="0"/>
              <a:t>uzzle direction concerns.  Drawing</a:t>
            </a:r>
            <a:r>
              <a:rPr lang="en-US" baseline="0" dirty="0" smtClean="0"/>
              <a:t> incorrectly will point muzzle at self or others.  </a:t>
            </a:r>
            <a:r>
              <a:rPr lang="en-US" dirty="0" smtClean="0"/>
              <a:t>Requires short barrels and concealing garment.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Maintaining security.  Easy to lose.  Purse snatchers.  Safety</a:t>
            </a:r>
            <a:r>
              <a:rPr lang="en-US" baseline="0" dirty="0" smtClean="0"/>
              <a:t> around children.</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You must</a:t>
            </a:r>
            <a:r>
              <a:rPr lang="en-US" baseline="0" dirty="0" smtClean="0"/>
              <a:t> be able to flee from problems—”the </a:t>
            </a:r>
            <a:r>
              <a:rPr lang="en-US" baseline="0" dirty="0" smtClean="0"/>
              <a:t>Nike™ </a:t>
            </a:r>
            <a:r>
              <a:rPr lang="en-US" baseline="0" dirty="0" smtClean="0"/>
              <a:t>(as in tennis shoe) defense.”  You don’t want your weapon to fall out if you’re pushed or fall down.</a:t>
            </a:r>
          </a:p>
          <a:p>
            <a:endParaRPr lang="en-US" baseline="0" dirty="0" smtClean="0"/>
          </a:p>
          <a:p>
            <a:r>
              <a:rPr lang="en-US" baseline="0" dirty="0" smtClean="0"/>
              <a:t>When evaluating whether your carry system is secure, USE AN UNLOADED WEAPON.  Don’t try to catch a weapon in mid-air, as your grasping hand might activate the trigger.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Everyone is a safety officer.</a:t>
            </a:r>
          </a:p>
          <a:p>
            <a:endParaRPr lang="en-US" dirty="0" smtClean="0"/>
          </a:p>
          <a:p>
            <a:r>
              <a:rPr lang="en-US" dirty="0" smtClean="0"/>
              <a:t>You must have a safety plan for the course</a:t>
            </a:r>
            <a:r>
              <a:rPr lang="en-US" baseline="0" dirty="0" smtClean="0"/>
              <a:t>.  See the Instructor Guide for more information.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Who needs to know about your precautions?  What</a:t>
            </a:r>
            <a:r>
              <a:rPr lang="en-US" baseline="0" dirty="0" smtClean="0"/>
              <a:t> possible benefit do you receive by broadcasting what steps you are taking—and not taking—to maintain your personal safety?</a:t>
            </a:r>
          </a:p>
          <a:p>
            <a:endParaRPr lang="en-US" baseline="0" dirty="0" smtClean="0"/>
          </a:p>
          <a:p>
            <a:r>
              <a:rPr lang="en-US" baseline="0" dirty="0" smtClean="0"/>
              <a:t>LE officer homes targeted by burglars seeking weapons.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Be</a:t>
            </a:r>
            <a:r>
              <a:rPr lang="en-US" baseline="0" dirty="0" smtClean="0"/>
              <a:t> extra polite—don’t act in ways that could escalate a situation.  Preventing confrontation is best.  Leaving an escalating situation is better than sticking around.  Don’t go where people with impaired judgment are hanging out.  Little sympathy awaits for a CCW licensee who hangs out with drunk people who like to fight, and then “had no choice” but to shoot.  The CCW person might be legal, but that doesn’t mean it was smart.</a:t>
            </a:r>
          </a:p>
          <a:p>
            <a:endParaRPr lang="en-US" baseline="0" dirty="0" smtClean="0"/>
          </a:p>
          <a:p>
            <a:endParaRPr lang="en-US" baseline="0" dirty="0" smtClean="0"/>
          </a:p>
          <a:p>
            <a:r>
              <a:rPr lang="en-US" baseline="0" dirty="0" smtClean="0"/>
              <a:t>“Nike™ defense” is the use of your running shoes to escape danger, </a:t>
            </a:r>
            <a:r>
              <a:rPr lang="en-US" baseline="0" dirty="0" err="1" smtClean="0"/>
              <a:t>i.e</a:t>
            </a:r>
            <a:r>
              <a:rPr lang="en-US" baseline="0" dirty="0" smtClean="0"/>
              <a:t> running away.</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Recognize if you are being “sized up.”  Instructor may expand upon observation of environment.</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Review </a:t>
            </a:r>
            <a:r>
              <a:rPr lang="en-US" baseline="0" smtClean="0"/>
              <a:t>ee</a:t>
            </a:r>
            <a:r>
              <a:rPr lang="en-US" baseline="0" dirty="0" smtClean="0"/>
              <a:t>-escalation techniques.  See road rage example in the Instructor Manual.</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Although Wisconsin does not have a “duty to inform,” immediately</a:t>
            </a:r>
            <a:r>
              <a:rPr lang="en-US" baseline="0" dirty="0" smtClean="0"/>
              <a:t> telling the officer is recommended.  </a:t>
            </a:r>
            <a:r>
              <a:rPr lang="en-US" dirty="0" smtClean="0"/>
              <a:t>Mention</a:t>
            </a:r>
            <a:r>
              <a:rPr lang="en-US" baseline="0" dirty="0" smtClean="0"/>
              <a:t> the CCW license </a:t>
            </a:r>
            <a:r>
              <a:rPr lang="en-US" i="1" baseline="0" dirty="0" smtClean="0"/>
              <a:t>first</a:t>
            </a:r>
            <a:r>
              <a:rPr lang="en-US" i="0" baseline="0" dirty="0" smtClean="0"/>
              <a:t>, and then say where the weapon is located.  Try not to blurt out, “I have a gun!”  That statement could be misunderstood by the officer.</a:t>
            </a:r>
            <a:endParaRPr lang="en-US" dirty="0" smtClean="0"/>
          </a:p>
          <a:p>
            <a:endParaRPr lang="en-US" dirty="0" smtClean="0"/>
          </a:p>
          <a:p>
            <a:r>
              <a:rPr lang="en-US" dirty="0" smtClean="0"/>
              <a:t>In certain kinds of non-consensual</a:t>
            </a:r>
            <a:r>
              <a:rPr lang="en-US" baseline="0" dirty="0" smtClean="0"/>
              <a:t> contacts (Terry stops, etc.), the officer generally has the legal ability to ensure the officer’s safety by disarming others present.  In consensual contacts, disarming may be requested but cannot be demanded (or the contact is no longer consensual).</a:t>
            </a:r>
            <a:endParaRPr lang="en-US" dirty="0" smtClean="0"/>
          </a:p>
          <a:p>
            <a:endParaRPr lang="en-US" dirty="0" smtClean="0"/>
          </a:p>
          <a:p>
            <a:r>
              <a:rPr lang="en-US" dirty="0" smtClean="0"/>
              <a:t>Officer responses</a:t>
            </a:r>
            <a:r>
              <a:rPr lang="en-US" baseline="0" dirty="0" smtClean="0"/>
              <a:t> could range among any of the following:</a:t>
            </a:r>
          </a:p>
          <a:p>
            <a:r>
              <a:rPr lang="en-US" baseline="0" dirty="0" smtClean="0"/>
              <a:t>1.  Little reaction at all.</a:t>
            </a:r>
          </a:p>
          <a:p>
            <a:pPr marL="226934" indent="-226934">
              <a:buAutoNum type="arabicPeriod" startAt="2"/>
            </a:pPr>
            <a:r>
              <a:rPr lang="en-US" baseline="0" dirty="0" smtClean="0"/>
              <a:t>A smile accompanied by, “You leave your gun in the holster and I’ll leave mine in the holster.”</a:t>
            </a:r>
          </a:p>
          <a:p>
            <a:pPr marL="226934" indent="-226934">
              <a:buAutoNum type="arabicPeriod" startAt="2"/>
            </a:pPr>
            <a:r>
              <a:rPr lang="en-US" baseline="0" dirty="0" smtClean="0"/>
              <a:t>Directions to leave your hands on the steering wheel for the duration of the stop.</a:t>
            </a:r>
          </a:p>
          <a:p>
            <a:pPr marL="226934" indent="-226934">
              <a:buAutoNum type="arabicPeriod" startAt="2"/>
            </a:pPr>
            <a:r>
              <a:rPr lang="en-US" baseline="0" dirty="0" smtClean="0"/>
              <a:t>Directions to put your gun in the glove box and then meet the officer at her squad car.</a:t>
            </a:r>
          </a:p>
          <a:p>
            <a:pPr marL="226934" indent="-226934">
              <a:buAutoNum type="arabicPeriod" startAt="2"/>
            </a:pPr>
            <a:r>
              <a:rPr lang="en-US" dirty="0" smtClean="0"/>
              <a:t>Directions to turn the gun over to the officer for the duration of the contact.</a:t>
            </a:r>
          </a:p>
          <a:p>
            <a:pPr marL="226934" indent="-226934">
              <a:buAutoNum type="arabicPeriod" startAt="2"/>
            </a:pPr>
            <a:endParaRPr lang="en-US" dirty="0" smtClean="0"/>
          </a:p>
          <a:p>
            <a:pPr marL="226934" indent="-226934"/>
            <a:r>
              <a:rPr lang="en-US" dirty="0" smtClean="0"/>
              <a:t>Unless you are arrested, the gun should be returned at the end of the contact.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Understand</a:t>
            </a:r>
            <a:r>
              <a:rPr lang="en-US" baseline="0" dirty="0" smtClean="0"/>
              <a:t> that you may not have all the information available to the officer regarding why the officer is contacting you.  Additionally, officers may have a range of legal options depending on the situation.</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49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A license is not required to carry a concealed knife.  However, it is illegal to carry a concealed knife if you prohibited from possessing a firearm under Wis. Stat. § 941.29.</a:t>
            </a:r>
          </a:p>
          <a:p>
            <a:endParaRPr lang="en-US" dirty="0" smtClean="0"/>
          </a:p>
          <a:p>
            <a:r>
              <a:rPr lang="en-US" dirty="0" smtClean="0"/>
              <a:t>“Billy club” is not defined under</a:t>
            </a:r>
            <a:r>
              <a:rPr lang="en-US" baseline="0" dirty="0" smtClean="0"/>
              <a:t> state statutes.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Do not have to carry license or ID when carrying at</a:t>
            </a:r>
            <a:r>
              <a:rPr lang="en-US" baseline="0" dirty="0" smtClean="0"/>
              <a:t> home, on your land, or in your business.</a:t>
            </a:r>
          </a:p>
          <a:p>
            <a:endParaRPr lang="en-US" baseline="0"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baseline="0" dirty="0" smtClean="0"/>
              <a:t>11/16/15 update:  </a:t>
            </a:r>
            <a:r>
              <a:rPr lang="en-US" sz="1600" dirty="0" smtClean="0">
                <a:solidFill>
                  <a:srgbClr val="EAEAEA"/>
                </a:solidFill>
              </a:rPr>
              <a:t>“Military residents” must carry their resident state’s photo DL/ID card, </a:t>
            </a:r>
            <a:r>
              <a:rPr lang="en-US" sz="1600" i="1" dirty="0" smtClean="0">
                <a:solidFill>
                  <a:srgbClr val="EAEAEA"/>
                </a:solidFill>
              </a:rPr>
              <a:t>and</a:t>
            </a:r>
            <a:r>
              <a:rPr lang="en-US" sz="1600" dirty="0" smtClean="0">
                <a:solidFill>
                  <a:srgbClr val="EAEAEA"/>
                </a:solidFill>
              </a:rPr>
              <a:t> military identification.  </a:t>
            </a:r>
            <a:r>
              <a:rPr lang="en-US" sz="1600" baseline="0" dirty="0" smtClean="0"/>
              <a:t>2015 Wisconsin Act 67.  Wisconsin residents must carry a </a:t>
            </a:r>
            <a:r>
              <a:rPr lang="en-US" sz="1600" baseline="0" dirty="0" err="1" smtClean="0"/>
              <a:t>WisDOT</a:t>
            </a:r>
            <a:r>
              <a:rPr lang="en-US" sz="1600" baseline="0" dirty="0" smtClean="0"/>
              <a:t>-issued Driver’s License or ID card.</a:t>
            </a:r>
            <a:endParaRPr lang="en-US" sz="1600" dirty="0" smtClean="0">
              <a:solidFill>
                <a:srgbClr val="EAEAEA"/>
              </a:solidFill>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CCW license is not a “get out of jail free” card.</a:t>
            </a:r>
          </a:p>
          <a:p>
            <a:endParaRPr lang="en-US" dirty="0" smtClean="0"/>
          </a:p>
          <a:p>
            <a:r>
              <a:rPr lang="en-US" dirty="0" smtClean="0"/>
              <a:t>Long-guns must be unloaded, and out-of-reach or above the </a:t>
            </a:r>
            <a:r>
              <a:rPr lang="en-US" dirty="0" err="1" smtClean="0"/>
              <a:t>windowline</a:t>
            </a:r>
            <a:r>
              <a:rPr lang="en-US" dirty="0" smtClean="0"/>
              <a:t> (</a:t>
            </a:r>
            <a:r>
              <a:rPr lang="en-US" i="1" dirty="0" smtClean="0"/>
              <a:t>State v Walls</a:t>
            </a:r>
            <a:r>
              <a:rPr lang="en-US" dirty="0" smtClean="0"/>
              <a: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above prohibitions do not apply to any of the following:</a:t>
            </a:r>
          </a:p>
          <a:p>
            <a:pPr lvl="0"/>
            <a:r>
              <a:rPr lang="en-US" dirty="0" smtClean="0"/>
              <a:t>1. A weapon in a vehicle driven or parked in a parking facility located in a building that is used as, or any portion of which is used as, a location described above.</a:t>
            </a:r>
          </a:p>
          <a:p>
            <a:pPr lvl="0"/>
            <a:r>
              <a:rPr lang="en-US" dirty="0" smtClean="0"/>
              <a:t>2. A weapon in a courthouse if a judge who is a licensee is carrying the weapon, or if another licensee whom a judge has permitted in writing to carry a weapon, is carrying the weapon.</a:t>
            </a:r>
          </a:p>
          <a:p>
            <a:pPr lvl="0"/>
            <a:r>
              <a:rPr lang="en-US" dirty="0" smtClean="0"/>
              <a:t>3. A weapon in a courthouse or courtroom if a district attorney, or an assistant district attorney, who is a licensee is carrying the weapon.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Intoxicant = alcohol, prescription drugs, or any detectable amount of an illegal drug.</a:t>
            </a:r>
          </a:p>
          <a:p>
            <a:r>
              <a:rPr lang="en-US" dirty="0" smtClean="0"/>
              <a:t>Employer cannot prohibit weapon in employee’s vehicle in the employer’s parking lot.  Generally the above prohibitions do not include weapons in your own motor vehicle in a designated parking area.  See the WisDOJ FAQ document and state statute for more information.</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Instructor Manual contains an additional link to a March 2012 news article discussing three recent shootings of children.  In separate incidents, two children were killed and one seriously injured after unsecured guns were retrieved from vehicles.  </a:t>
            </a:r>
            <a:r>
              <a:rPr lang="en-US" baseline="0" smtClean="0"/>
              <a:t>This is a relevant consideration if you are going to a location that prohibits carry—how will you properly secure your gun?</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07740"/>
            <a:r>
              <a:rPr lang="en-US" dirty="0" smtClean="0"/>
              <a:t>What about picking up my kids from school?  What if I live across the street from a school?</a:t>
            </a:r>
          </a:p>
          <a:p>
            <a:pPr defTabSz="907740"/>
            <a:endParaRPr lang="en-US" dirty="0" smtClean="0"/>
          </a:p>
          <a:p>
            <a:pPr defTabSz="907740"/>
            <a:r>
              <a:rPr lang="en-US" dirty="0" smtClean="0"/>
              <a:t>“Schools” refers to K-12 schools, both public and private.</a:t>
            </a:r>
          </a:p>
          <a:p>
            <a:pPr defTabSz="907740"/>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defTabSz="907740"/>
            <a:r>
              <a:rPr lang="en-US" dirty="0" smtClean="0"/>
              <a:t>Reality is not like TV.  If</a:t>
            </a:r>
            <a:r>
              <a:rPr lang="en-US" baseline="0" dirty="0" smtClean="0"/>
              <a:t> you shoot someone in the arm or leg, it is not a “remote-controlled punch” like it might appear in film.  Shooting at someone is deadly force.</a:t>
            </a:r>
            <a:endParaRPr lang="en-US" dirty="0" smtClean="0"/>
          </a:p>
          <a:p>
            <a:pPr defTabSz="907740"/>
            <a:endParaRPr lang="en-US" dirty="0" smtClean="0"/>
          </a:p>
          <a:p>
            <a:pPr defTabSz="907740"/>
            <a:r>
              <a:rPr lang="en-US" dirty="0" smtClean="0"/>
              <a:t>Reasonable belief = a person of average intelligence in the same situation could be expected to believe the same thing when faced with the same situation.  Your belief must be </a:t>
            </a:r>
            <a:r>
              <a:rPr lang="en-US" i="1" dirty="0" smtClean="0"/>
              <a:t>objectively </a:t>
            </a:r>
            <a:r>
              <a:rPr lang="en-US" dirty="0" smtClean="0"/>
              <a:t>reasonable.  For example, a person could have a sincere </a:t>
            </a:r>
            <a:r>
              <a:rPr lang="en-US" i="1" dirty="0" smtClean="0"/>
              <a:t>subjective</a:t>
            </a:r>
            <a:r>
              <a:rPr lang="en-US" dirty="0" smtClean="0"/>
              <a:t> belief that anyone wearing red pants is a deadly threat, but that belief is not objectively reasonable.  Finally, a belief can be reasonable even if it is mistaken.  For example, if someone points a gun at you it would be reasonable for you to believe your life was in imminent danger.  If the gun was later found to be unloaded, your belief would have been mistaken but still would have been reasonable.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smtClean="0"/>
              <a:t>Preclusion example:  Attacker is advancing with a 100,000 volt power line, putting the defender under imminent threat of death.  The defender has a gun in one hand, and the power switch to turn off the voltage in the other.  The defender is fully aware of both options and can consciously choose either action.  Preclusion demands that the defender flip the switch instead of shooting. </a:t>
            </a:r>
            <a:r>
              <a:rPr lang="en-US" sz="1600" dirty="0" smtClean="0">
                <a:solidFill>
                  <a:srgbClr val="FFFF00"/>
                </a:solidFill>
              </a:rPr>
              <a:t>“Is there anything else you could have done besides shoot?”  Must be able to answer, “No.”</a:t>
            </a:r>
          </a:p>
          <a:p>
            <a:endParaRPr lang="en-US" dirty="0" smtClean="0"/>
          </a:p>
          <a:p>
            <a:r>
              <a:rPr lang="en-US" dirty="0" smtClean="0"/>
              <a:t>Wisconsin uses the terms, “Intent, Weapon, and Delivery System.”  Many</a:t>
            </a:r>
            <a:r>
              <a:rPr lang="en-US" baseline="0" dirty="0" smtClean="0"/>
              <a:t> other states use, “Ability, Opportunity, and Jeopardy.”  They mean the same thing.  Ability = weapon.  Opportunity = delivery system.  Jeopardy = intent.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"Great bodily harm" means bodily injury which creates a substantial risk of death, or which causes serious permanent disfigurement, or which causes a permanent or protracted loss or impairment of the function of any bodily member or organ or other serious bodily injury. Wis. Stat. § 939.22(14).</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59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sz="1200" dirty="0" smtClean="0"/>
              <a:t>2011 Wisconsin Act 94</a:t>
            </a:r>
            <a:r>
              <a:rPr lang="en-US" sz="1200" baseline="0" dirty="0" smtClean="0"/>
              <a:t> (the castle doctrine bill) is effective as of</a:t>
            </a:r>
            <a:r>
              <a:rPr lang="en-US" sz="1200" dirty="0" smtClean="0"/>
              <a:t> December 20, 2011.  The student text contains the full text of this legislation.</a:t>
            </a:r>
          </a:p>
          <a:p>
            <a:endParaRPr lang="en-US" sz="1200" dirty="0" smtClean="0"/>
          </a:p>
          <a:p>
            <a:r>
              <a:rPr lang="en-US" sz="1200" dirty="0" smtClean="0"/>
              <a:t>Supplemental hand-out of</a:t>
            </a:r>
            <a:r>
              <a:rPr lang="en-US" sz="1200" baseline="0" dirty="0" smtClean="0"/>
              <a:t> mistaken-identity shooting in “Instructor Resources.”  A similar example is available online, here:  http://www.cbsnews.com/stories/2007/05/30/national/main2867791.shtml</a:t>
            </a:r>
          </a:p>
          <a:p>
            <a:endParaRPr lang="en-US" dirty="0" smtClean="0"/>
          </a:p>
          <a:p>
            <a:r>
              <a:rPr lang="en-US" dirty="0" smtClean="0"/>
              <a:t>Note: the castle doctrine</a:t>
            </a:r>
            <a:r>
              <a:rPr lang="en-US" sz="1200" b="0" i="0" kern="1200" dirty="0" smtClean="0">
                <a:solidFill>
                  <a:schemeClr val="tx1"/>
                </a:solidFill>
                <a:latin typeface="Arial" charset="0"/>
                <a:ea typeface="+mn-ea"/>
                <a:cs typeface="+mn-cs"/>
              </a:rPr>
              <a:t> does not justify continued use of deadly force against an intruder when that intruder is no longer in the actor's dwelling. The applicable definition of the actor's dwelling, s. 895.07(1)(h), requires that the part of the lot or site in question be "devoted to residential use." While s. 895.07(1)(h) lists several parts of a residential lot that are part of a "dwelling," it does not include a parking lot. The common denominator of the listed parts of dwellings is that all are property over which the actor has exclusive control. An apartment building parking lot is not exclusive to one tenant or devoted to the residential use of any one tenant. State v. Chew</a:t>
            </a:r>
            <a:r>
              <a:rPr lang="en-US" sz="1200" b="0" i="0" kern="1200" dirty="0" smtClean="0">
                <a:solidFill>
                  <a:srgbClr val="330000"/>
                </a:solidFill>
                <a:latin typeface="Arial" charset="0"/>
                <a:ea typeface="+mn-ea"/>
                <a:cs typeface="+mn-cs"/>
              </a:rPr>
              <a:t>, </a:t>
            </a:r>
            <a:r>
              <a:rPr lang="en-US" sz="1200" b="0" i="0" u="none" strike="noStrike" kern="1200" dirty="0" smtClean="0">
                <a:solidFill>
                  <a:srgbClr val="330000"/>
                </a:solidFill>
                <a:latin typeface="Arial" charset="0"/>
                <a:ea typeface="+mn-ea"/>
                <a:cs typeface="+mn-cs"/>
                <a:hlinkClick r:id="rId3" tooltip="Courts 2014 WI App 116"/>
              </a:rPr>
              <a:t>2014 WI App 116</a:t>
            </a:r>
            <a:r>
              <a:rPr lang="en-US" sz="1200" b="0" i="0" u="none" strike="noStrike" kern="1200" dirty="0" smtClean="0">
                <a:solidFill>
                  <a:srgbClr val="330000"/>
                </a:solidFill>
                <a:latin typeface="Arial" charset="0"/>
                <a:ea typeface="+mn-ea"/>
                <a:cs typeface="+mn-cs"/>
              </a:rPr>
              <a:t>.</a:t>
            </a:r>
            <a:endParaRPr lang="en-US" dirty="0">
              <a:solidFill>
                <a:srgbClr val="33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Target acquisition.  You must have a target.  Firing your gun indiscriminately is not acceptable—you must have a specific target.</a:t>
            </a:r>
          </a:p>
          <a:p>
            <a:pPr lvl="0"/>
            <a:r>
              <a:rPr lang="en-US" dirty="0" smtClean="0"/>
              <a:t>Target identification.  You must identify your intended target as the source of the threat.  Just because you have acquired a target doesn’t mean that it is the </a:t>
            </a:r>
            <a:r>
              <a:rPr lang="en-US" i="1" dirty="0" smtClean="0"/>
              <a:t>correct</a:t>
            </a:r>
            <a:r>
              <a:rPr lang="en-US" dirty="0" smtClean="0"/>
              <a:t> target.</a:t>
            </a:r>
          </a:p>
          <a:p>
            <a:pPr lvl="0"/>
            <a:r>
              <a:rPr lang="en-US" dirty="0" smtClean="0"/>
              <a:t>Target isolation.  You must be able to shoot without recklessly endangering innocent bystanders.</a:t>
            </a:r>
          </a:p>
          <a:p>
            <a:pPr lvl="0"/>
            <a:endParaRPr lang="en-US" dirty="0" smtClean="0"/>
          </a:p>
          <a:p>
            <a:pPr lvl="0"/>
            <a:r>
              <a:rPr lang="en-US" dirty="0" smtClean="0"/>
              <a:t>If you continue the fight, you may be unable to argue self-defense if another lethal encounter ensues.</a:t>
            </a:r>
            <a:r>
              <a:rPr lang="en-US" baseline="0" dirty="0" smtClean="0"/>
              <a:t>  You expose yourself to the possibility of civil or criminal liability.</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Gunfire</a:t>
            </a:r>
            <a:r>
              <a:rPr lang="en-US" baseline="0" dirty="0" smtClean="0"/>
              <a:t> only authorized if you are in danger of death or great bodily harm.  Do you have a plan to defend yourself when you’re </a:t>
            </a:r>
            <a:r>
              <a:rPr lang="en-US" u="sng" baseline="0" dirty="0" smtClean="0"/>
              <a:t>not</a:t>
            </a:r>
            <a:r>
              <a:rPr lang="en-US" u="none" baseline="0" dirty="0" smtClean="0"/>
              <a:t> in danger of death or great bodily harm?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If</a:t>
            </a:r>
            <a:r>
              <a:rPr lang="en-US" baseline="0" dirty="0" smtClean="0"/>
              <a:t> you drew your gun, even if you didn’t have to fire, you may have been the victim of a crime.  Report the crime to authorities so law enforcement can investigate the situation.</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0"/>
            <a:r>
              <a:rPr lang="en-US" dirty="0" smtClean="0"/>
              <a:t>These badges are not against the law, but they can be used as evidence of an actor’s state of mind and/or their alleged conduct.  These “novelty” badges are frequently used by police impersonators.  It’s doesn’t matter much that the badge says “Permit Holder” instead of “Police Officer”—bystanders may reasonably believe someone flashing a badge is representing themselves as an officer.</a:t>
            </a:r>
          </a:p>
          <a:p>
            <a:pPr lvl="0"/>
            <a:endParaRPr lang="en-US" dirty="0" smtClean="0"/>
          </a:p>
          <a:p>
            <a:pPr lvl="0"/>
            <a:r>
              <a:rPr lang="en-US" dirty="0" smtClean="0"/>
              <a:t>Here’s an example showing how a</a:t>
            </a:r>
            <a:r>
              <a:rPr lang="en-US" baseline="0" dirty="0" smtClean="0"/>
              <a:t> man was</a:t>
            </a:r>
            <a:r>
              <a:rPr lang="en-US" dirty="0" smtClean="0"/>
              <a:t> prosecuted for impersonating an officer, using evidence of a badge </a:t>
            </a:r>
            <a:r>
              <a:rPr lang="en-US" i="1" dirty="0" smtClean="0"/>
              <a:t>not even displayed</a:t>
            </a:r>
            <a:r>
              <a:rPr lang="en-US" dirty="0" smtClean="0"/>
              <a:t> to help gain the conviction:</a:t>
            </a:r>
            <a:r>
              <a:rPr lang="en-US" baseline="0" dirty="0" smtClean="0"/>
              <a:t>  http://findarticles.com/p/news-articles/palm-beach-post/mi_8163/is_20050723/hobe-sound-guilty-impersonating-officer/ai_n51885725/</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First example: A robber points a handgun at you and demands your wallet.  Because the robber is imminently threatening you with death, you could shoot to protect your life.  You would not be shooting solely to defend your wallet.</a:t>
            </a:r>
          </a:p>
          <a:p>
            <a:endParaRPr lang="en-US" dirty="0" smtClean="0"/>
          </a:p>
          <a:p>
            <a:r>
              <a:rPr lang="en-US" dirty="0" smtClean="0"/>
              <a:t>Second example:  You look outside and see someone trying to steal</a:t>
            </a:r>
            <a:r>
              <a:rPr lang="en-US" baseline="0" dirty="0" smtClean="0"/>
              <a:t> your car</a:t>
            </a:r>
            <a:r>
              <a:rPr lang="en-US" dirty="0" smtClean="0"/>
              <a:t>.  The suspect starts</a:t>
            </a:r>
            <a:r>
              <a:rPr lang="en-US" baseline="0" dirty="0" smtClean="0"/>
              <a:t> to get into your car when you</a:t>
            </a:r>
            <a:r>
              <a:rPr lang="en-US" dirty="0" smtClean="0"/>
              <a:t> order him to stop.  You would </a:t>
            </a:r>
            <a:r>
              <a:rPr lang="en-US" u="sng" dirty="0" smtClean="0"/>
              <a:t>not</a:t>
            </a:r>
            <a:r>
              <a:rPr lang="en-US" dirty="0" smtClean="0"/>
              <a:t> be justified in shooting, as you are not in danger and would solely be preventing the theft of property.</a:t>
            </a:r>
          </a:p>
          <a:p>
            <a:endParaRPr lang="en-US" dirty="0" smtClean="0"/>
          </a:p>
          <a:p>
            <a:r>
              <a:rPr lang="en-US" dirty="0" smtClean="0"/>
              <a:t>Having the right to use reasonable force to defend property doesn’t mean it’s</a:t>
            </a:r>
            <a:r>
              <a:rPr lang="en-US" baseline="0" dirty="0" smtClean="0"/>
              <a:t> the right choice, or necessarily smart.  When would it be appropriate, and when would you be better served to just contact law enforcement?  The Instructor Resources section contains a press release from the Adams County Sheriff’s Office illustrating this point.</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solidFill>
                  <a:schemeClr val="tx1"/>
                </a:solidFill>
              </a:rPr>
              <a:t>Possession of electric weapons may be illegal in some states with handgun reciprocity—follow the laws of that state.</a:t>
            </a:r>
          </a:p>
          <a:p>
            <a:endParaRPr lang="en-US" dirty="0" smtClean="0">
              <a:solidFill>
                <a:schemeClr val="tx1"/>
              </a:solidFill>
            </a:endParaRPr>
          </a:p>
          <a:p>
            <a:r>
              <a:rPr lang="en-US" dirty="0" smtClean="0">
                <a:solidFill>
                  <a:schemeClr val="tx1"/>
                </a:solidFill>
              </a:rPr>
              <a:t>“Billy club” is not defined in Wisconsin statutes.</a:t>
            </a:r>
            <a:endParaRPr lang="en-US" dirty="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Ineligibility discussed at length in student</a:t>
            </a:r>
            <a:r>
              <a:rPr lang="en-US" baseline="0" dirty="0" smtClean="0"/>
              <a:t> manual and administrative code.</a:t>
            </a:r>
          </a:p>
          <a:p>
            <a:endParaRPr lang="en-US" baseline="0" dirty="0" smtClean="0"/>
          </a:p>
          <a:p>
            <a:r>
              <a:rPr lang="en-US" baseline="0" dirty="0" smtClean="0"/>
              <a:t>Mere possession of a Wisconsin CCW license card does not make it legal to possess a weapon, if the person is legally prohibited from possessing a weapon.  For example, if your driver’s license is suspended or revoked, it is illegal for you to drive even if you still have your driver’s license card in your wallet.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69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Driver’s </a:t>
            </a:r>
            <a:r>
              <a:rPr lang="en-US" baseline="0" dirty="0" smtClean="0"/>
              <a:t>license and identification card must be issued by the licensee’s state of residence.  For Wisconsin residents, the DL/ID card must be issued by the Wisconsin Department of Transportation.  For military residents, the DL/ID card must be issued by the state of the military resident’s official residency, and the military resident must also carry their military license (identification).  Wis. Stat. 175.60(2g)(b)1.</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application can be downloaded from the DOJ website.</a:t>
            </a:r>
          </a:p>
          <a:p>
            <a:endParaRPr lang="en-US" dirty="0" smtClean="0"/>
          </a:p>
          <a:p>
            <a:r>
              <a:rPr lang="en-US" dirty="0" smtClean="0">
                <a:solidFill>
                  <a:srgbClr val="EAEAEA"/>
                </a:solidFill>
              </a:rPr>
              <a:t>See the Student Guide (p. 39) or Administrative Code JUS 17 for information on criteria for proof of training documents.</a:t>
            </a:r>
          </a:p>
          <a:p>
            <a:endParaRPr lang="en-US" dirty="0" smtClean="0">
              <a:solidFill>
                <a:srgbClr val="EAEAEA"/>
              </a:solidFill>
            </a:endParaRPr>
          </a:p>
          <a:p>
            <a:r>
              <a:rPr lang="en-US" dirty="0" smtClean="0">
                <a:solidFill>
                  <a:srgbClr val="EAEAEA"/>
                </a:solidFill>
              </a:rPr>
              <a:t>“</a:t>
            </a:r>
            <a:r>
              <a:rPr lang="en-US" dirty="0" smtClean="0">
                <a:solidFill>
                  <a:srgbClr val="EAEAEA"/>
                </a:solidFill>
              </a:rPr>
              <a:t>Military residents” may</a:t>
            </a:r>
            <a:r>
              <a:rPr lang="en-US" baseline="0" dirty="0" smtClean="0">
                <a:solidFill>
                  <a:srgbClr val="EAEAEA"/>
                </a:solidFill>
              </a:rPr>
              <a:t> not have address on file with </a:t>
            </a:r>
            <a:r>
              <a:rPr lang="en-US" baseline="0" dirty="0" err="1" smtClean="0">
                <a:solidFill>
                  <a:srgbClr val="EAEAEA"/>
                </a:solidFill>
              </a:rPr>
              <a:t>WisDOT</a:t>
            </a:r>
            <a:r>
              <a:rPr lang="en-US" baseline="0" dirty="0" smtClean="0">
                <a:solidFill>
                  <a:srgbClr val="EAEAEA"/>
                </a:solidFill>
              </a:rPr>
              <a:t>, but must provide the number of the DL/ID card issued by their home state/residency.</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The application can be downloaded from the DOJ website.</a:t>
            </a:r>
          </a:p>
          <a:p>
            <a:endParaRPr lang="en-US" dirty="0" smtClean="0"/>
          </a:p>
          <a:p>
            <a:r>
              <a:rPr lang="en-US" dirty="0" smtClean="0">
                <a:solidFill>
                  <a:srgbClr val="EAEAEA"/>
                </a:solidFill>
              </a:rPr>
              <a:t>See the Student Guide or Administrative Code JUS 17 for information on criteria for proof of training documents.</a:t>
            </a:r>
          </a:p>
          <a:p>
            <a:endParaRPr lang="en-US" dirty="0" smtClean="0">
              <a:solidFill>
                <a:srgbClr val="EAEAEA"/>
              </a:solidFill>
            </a:endParaRPr>
          </a:p>
          <a:p>
            <a:r>
              <a:rPr lang="en-US" dirty="0" smtClean="0">
                <a:solidFill>
                  <a:srgbClr val="EAEAEA"/>
                </a:solidFill>
              </a:rPr>
              <a:t>“</a:t>
            </a:r>
            <a:r>
              <a:rPr lang="en-US" dirty="0" smtClean="0">
                <a:solidFill>
                  <a:srgbClr val="EAEAEA"/>
                </a:solidFill>
              </a:rPr>
              <a:t>Military residents” may</a:t>
            </a:r>
            <a:r>
              <a:rPr lang="en-US" baseline="0" dirty="0" smtClean="0">
                <a:solidFill>
                  <a:srgbClr val="EAEAEA"/>
                </a:solidFill>
              </a:rPr>
              <a:t> not have address on file with </a:t>
            </a:r>
            <a:r>
              <a:rPr lang="en-US" baseline="0" dirty="0" err="1" smtClean="0">
                <a:solidFill>
                  <a:srgbClr val="EAEAEA"/>
                </a:solidFill>
              </a:rPr>
              <a:t>WisDOT</a:t>
            </a:r>
            <a:r>
              <a:rPr lang="en-US" baseline="0" dirty="0" smtClean="0">
                <a:solidFill>
                  <a:srgbClr val="EAEAEA"/>
                </a:solidFill>
              </a:rPr>
              <a:t>, but must provide the number of the DL/ID card issued by their home state/residency.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“Military residents” as defined by</a:t>
            </a:r>
            <a:r>
              <a:rPr lang="en-US" baseline="0" dirty="0" smtClean="0"/>
              <a:t> 2015 Wisconsin Act 67 must provide their Wisconsin residential address, and the Driver’s License/Identification Card number issued by their official state of residence (if that state is not Wisconsin).</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Give a few quick examples of what would cause someone to become “ineligible</a:t>
            </a:r>
            <a:r>
              <a:rPr lang="en-US" baseline="0" dirty="0" smtClean="0"/>
              <a:t> to possess firearms.”</a:t>
            </a:r>
          </a:p>
          <a:p>
            <a:endParaRPr lang="en-US" baseline="0" dirty="0" smtClean="0"/>
          </a:p>
          <a:p>
            <a:r>
              <a:rPr lang="en-US" baseline="0" dirty="0" smtClean="0"/>
              <a:t>A </a:t>
            </a:r>
            <a:r>
              <a:rPr lang="en-US" baseline="0" dirty="0" smtClean="0"/>
              <a:t>resident who moves out of Wisconsin is no longer a Wisconsin resident, and their CCW license </a:t>
            </a:r>
            <a:r>
              <a:rPr lang="en-US" baseline="0" dirty="0" smtClean="0"/>
              <a:t>will therefore be </a:t>
            </a:r>
            <a:r>
              <a:rPr lang="en-US" baseline="0" dirty="0" smtClean="0"/>
              <a:t>revoked.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EAEAEA"/>
                </a:solidFill>
              </a:rPr>
              <a:t>Renewal notices are mailed to the address you have on file with DOJ.</a:t>
            </a:r>
          </a:p>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79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B9C96-7D12-4D79-A2EE-3BA5985BAD83}"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marL="342900" indent="-342900">
              <a:defRPr/>
            </a:lvl1pPr>
          </a:lstStyle>
          <a:p>
            <a:pPr>
              <a:buFont typeface="+mj-lt"/>
              <a:buAutoNum type="arabicPeriod"/>
            </a:pPr>
            <a:fld id="{E9D363D8-661C-4CEE-B2E5-729710B0AE1A}" type="slidenum">
              <a:rPr lang="en-US" smtClean="0"/>
              <a:pPr>
                <a:buFont typeface="+mj-lt"/>
                <a:buAutoNum type="arabicPeriod"/>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A4231-D57B-49A8-BA5A-FD8080C790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84333-9053-4827-88BE-5A9DEA0FBC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8D417E-0372-4E23-9552-A7EB7C5F3DA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F4343A-DBFF-4876-9D25-2B23B6111B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9739F9-AF6B-446D-8ACF-D11285C832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C271B5-E6C6-43E5-B20A-217959AD50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EDCA5B-66FB-41CB-8DC0-B484D51FD7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F1DF34-003B-4E83-A1F3-1DCE582EB0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94CB95-5D51-447E-80B8-98ACA2683A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33E813-16E1-4374-A5BF-EDB3DA9D2B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2209800"/>
            <a:ext cx="8229600" cy="3916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2810044-6052-4C73-87BC-32727DFEB2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doj.state.wi.us/sites/default/files/dles/ccw/concealed-carry-application(1).pdf"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oncealedcarry.doj.wi.gov/"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www.doj.state.wi.us/dles/cib/conceal-carry/ccw-paper-form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470025"/>
          </a:xfrm>
        </p:spPr>
        <p:txBody>
          <a:bodyPr/>
          <a:lstStyle/>
          <a:p>
            <a:r>
              <a:rPr lang="en-US" sz="5400" dirty="0" smtClean="0">
                <a:solidFill>
                  <a:srgbClr val="EAEAEA"/>
                </a:solidFill>
              </a:rPr>
              <a:t>Firearm Safety Course</a:t>
            </a:r>
            <a:endParaRPr lang="en-US" sz="5400" dirty="0">
              <a:solidFill>
                <a:srgbClr val="EAEAEA"/>
              </a:solidFill>
            </a:endParaRPr>
          </a:p>
        </p:txBody>
      </p:sp>
      <p:sp>
        <p:nvSpPr>
          <p:cNvPr id="2051" name="Rectangle 3"/>
          <p:cNvSpPr>
            <a:spLocks noGrp="1" noChangeArrowheads="1"/>
          </p:cNvSpPr>
          <p:nvPr>
            <p:ph type="subTitle" idx="1"/>
          </p:nvPr>
        </p:nvSpPr>
        <p:spPr>
          <a:xfrm>
            <a:off x="685800" y="5791200"/>
            <a:ext cx="7772400" cy="838200"/>
          </a:xfrm>
        </p:spPr>
        <p:txBody>
          <a:bodyPr/>
          <a:lstStyle/>
          <a:p>
            <a:pPr>
              <a:lnSpc>
                <a:spcPct val="90000"/>
              </a:lnSpc>
            </a:pPr>
            <a:r>
              <a:rPr lang="en-US" sz="2400" i="1" dirty="0" smtClean="0">
                <a:solidFill>
                  <a:srgbClr val="FF0000"/>
                </a:solidFill>
              </a:rPr>
              <a:t>Leave firearms in their cases.  Do not</a:t>
            </a:r>
            <a:br>
              <a:rPr lang="en-US" sz="2400" i="1" dirty="0" smtClean="0">
                <a:solidFill>
                  <a:srgbClr val="FF0000"/>
                </a:solidFill>
              </a:rPr>
            </a:br>
            <a:r>
              <a:rPr lang="en-US" sz="2400" i="1" dirty="0" smtClean="0">
                <a:solidFill>
                  <a:srgbClr val="FF0000"/>
                </a:solidFill>
              </a:rPr>
              <a:t>handle any firearms unless directed by the instructor.</a:t>
            </a:r>
            <a:endParaRPr lang="en-US" sz="2400" i="1" dirty="0">
              <a:solidFill>
                <a:srgbClr val="FF0000"/>
              </a:solidFill>
            </a:endParaRPr>
          </a:p>
        </p:txBody>
      </p:sp>
      <p:sp>
        <p:nvSpPr>
          <p:cNvPr id="6" name="TextBox 5"/>
          <p:cNvSpPr txBox="1"/>
          <p:nvPr/>
        </p:nvSpPr>
        <p:spPr>
          <a:xfrm>
            <a:off x="1600200" y="3124200"/>
            <a:ext cx="5943600" cy="1569660"/>
          </a:xfrm>
          <a:prstGeom prst="rect">
            <a:avLst/>
          </a:prstGeom>
          <a:noFill/>
        </p:spPr>
        <p:txBody>
          <a:bodyPr wrap="square" rtlCol="0">
            <a:spAutoFit/>
          </a:bodyPr>
          <a:lstStyle/>
          <a:p>
            <a:pPr algn="ctr"/>
            <a:r>
              <a:rPr lang="en-US" sz="3200" dirty="0" smtClean="0">
                <a:solidFill>
                  <a:schemeClr val="bg1"/>
                </a:solidFill>
              </a:rPr>
              <a:t>Anytown Police Department, Sheriff’s Office, Tech College,</a:t>
            </a:r>
          </a:p>
          <a:p>
            <a:pPr algn="ctr"/>
            <a:r>
              <a:rPr lang="en-US" sz="3200" dirty="0" smtClean="0">
                <a:solidFill>
                  <a:schemeClr val="bg1"/>
                </a:solidFill>
              </a:rPr>
              <a:t>or Instructional Organization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886200"/>
          </a:xfrm>
        </p:spPr>
        <p:txBody>
          <a:bodyPr/>
          <a:lstStyle/>
          <a:p>
            <a:pPr marL="457200" indent="-457200">
              <a:buNone/>
            </a:pPr>
            <a:r>
              <a:rPr lang="en-US" sz="2400" dirty="0" smtClean="0">
                <a:solidFill>
                  <a:srgbClr val="FF0000"/>
                </a:solidFill>
              </a:rPr>
              <a:t>4.  Know your target and what’s beyond it</a:t>
            </a:r>
          </a:p>
          <a:p>
            <a:pPr marL="857250" lvl="1" indent="-457200"/>
            <a:r>
              <a:rPr lang="en-US" sz="2000" dirty="0" smtClean="0">
                <a:solidFill>
                  <a:srgbClr val="EAEAEA"/>
                </a:solidFill>
              </a:rPr>
              <a:t>Always positively identify your target as what you intend to shoot.</a:t>
            </a:r>
          </a:p>
          <a:p>
            <a:pPr marL="857250" lvl="1" indent="-457200"/>
            <a:r>
              <a:rPr lang="en-US" sz="2000" dirty="0" smtClean="0">
                <a:solidFill>
                  <a:srgbClr val="EAEAEA"/>
                </a:solidFill>
              </a:rPr>
              <a:t>Be absolutely certain of what or who you are shooting.</a:t>
            </a:r>
          </a:p>
          <a:p>
            <a:pPr marL="857250" lvl="1" indent="-457200"/>
            <a:r>
              <a:rPr lang="en-US" sz="2000" dirty="0" smtClean="0">
                <a:solidFill>
                  <a:srgbClr val="EAEAEA"/>
                </a:solidFill>
              </a:rPr>
              <a:t>Bullets may travel through a target and strike something behind it.</a:t>
            </a:r>
          </a:p>
          <a:p>
            <a:pPr marL="857250" lvl="1" indent="-457200"/>
            <a:r>
              <a:rPr lang="en-US" sz="2000" dirty="0" smtClean="0">
                <a:solidFill>
                  <a:srgbClr val="EAEAEA"/>
                </a:solidFill>
              </a:rPr>
              <a:t>You may miss, especially under stress.</a:t>
            </a:r>
          </a:p>
          <a:p>
            <a:pPr marL="457200" indent="-457200">
              <a:buFont typeface="+mj-lt"/>
              <a:buAutoNum type="arabicPeriod"/>
            </a:pP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Additional Safety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Do not allow children or unauthorized users access</a:t>
            </a:r>
          </a:p>
          <a:p>
            <a:r>
              <a:rPr lang="en-US" sz="2400" dirty="0" smtClean="0">
                <a:solidFill>
                  <a:srgbClr val="EAEAEA"/>
                </a:solidFill>
              </a:rPr>
              <a:t>Obtain firearm training</a:t>
            </a:r>
          </a:p>
          <a:p>
            <a:r>
              <a:rPr lang="en-US" sz="2400" dirty="0" smtClean="0">
                <a:solidFill>
                  <a:srgbClr val="EAEAEA"/>
                </a:solidFill>
              </a:rPr>
              <a:t>Handle weapons only while sober</a:t>
            </a:r>
          </a:p>
          <a:p>
            <a:pPr lvl="1"/>
            <a:r>
              <a:rPr lang="en-US" sz="2000" dirty="0" smtClean="0">
                <a:solidFill>
                  <a:srgbClr val="EAEAEA"/>
                </a:solidFill>
              </a:rPr>
              <a:t>No alcohol or illegal drugs</a:t>
            </a:r>
          </a:p>
          <a:p>
            <a:pPr lvl="1"/>
            <a:r>
              <a:rPr lang="en-US" sz="2000" dirty="0" smtClean="0">
                <a:solidFill>
                  <a:srgbClr val="EAEAEA"/>
                </a:solidFill>
              </a:rPr>
              <a:t>No over-the-counter drugs, narcotics, or prescription drugs that could impair judgment or physical abilities</a:t>
            </a:r>
          </a:p>
          <a:p>
            <a:r>
              <a:rPr lang="en-US" sz="2400" dirty="0" smtClean="0">
                <a:solidFill>
                  <a:srgbClr val="EAEAEA"/>
                </a:solidFill>
              </a:rPr>
              <a:t>Inspect and maintain your weapon and CCW equipment</a:t>
            </a:r>
          </a:p>
          <a:p>
            <a:r>
              <a:rPr lang="en-US" sz="2400" dirty="0" smtClean="0">
                <a:solidFill>
                  <a:srgbClr val="EAEAEA"/>
                </a:solidFill>
              </a:rPr>
              <a:t>Use the correct ammunition</a:t>
            </a:r>
          </a:p>
          <a:p>
            <a:r>
              <a:rPr lang="en-US" sz="2400" dirty="0" smtClean="0">
                <a:solidFill>
                  <a:srgbClr val="EAEAEA"/>
                </a:solidFill>
              </a:rPr>
              <a:t>Follow manufacturer recommendations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 calcmode="lin" valueType="num">
                                      <p:cBhvr additive="base">
                                        <p:cTn id="39"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 calcmode="lin" valueType="num">
                                      <p:cBhvr additive="base">
                                        <p:cTn id="45"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Handgun Parts Identification</a:t>
            </a:r>
          </a:p>
        </p:txBody>
      </p:sp>
      <p:sp>
        <p:nvSpPr>
          <p:cNvPr id="4099" name="Rectangle 3"/>
          <p:cNvSpPr>
            <a:spLocks noGrp="1" noChangeArrowheads="1"/>
          </p:cNvSpPr>
          <p:nvPr>
            <p:ph idx="1"/>
          </p:nvPr>
        </p:nvSpPr>
        <p:spPr>
          <a:xfrm>
            <a:off x="457200" y="2667000"/>
            <a:ext cx="8229600" cy="4191000"/>
          </a:xfrm>
        </p:spPr>
        <p:txBody>
          <a:bodyPr/>
          <a:lstStyle/>
          <a:p>
            <a:r>
              <a:rPr lang="en-US" sz="2400" dirty="0" smtClean="0">
                <a:solidFill>
                  <a:srgbClr val="EAEAEA"/>
                </a:solidFill>
              </a:rPr>
              <a:t>“Handgun” is a general term.  Includes different types:</a:t>
            </a:r>
          </a:p>
          <a:p>
            <a:r>
              <a:rPr lang="en-US" sz="2400" dirty="0" smtClean="0">
                <a:solidFill>
                  <a:srgbClr val="EAEAEA"/>
                </a:solidFill>
              </a:rPr>
              <a:t>Revolver</a:t>
            </a:r>
          </a:p>
          <a:p>
            <a:pPr lvl="1"/>
            <a:r>
              <a:rPr lang="en-US" sz="2000" dirty="0" smtClean="0">
                <a:solidFill>
                  <a:srgbClr val="EAEAEA"/>
                </a:solidFill>
              </a:rPr>
              <a:t>Single action</a:t>
            </a:r>
          </a:p>
          <a:p>
            <a:pPr lvl="1"/>
            <a:r>
              <a:rPr lang="en-US" sz="2000" dirty="0" smtClean="0">
                <a:solidFill>
                  <a:srgbClr val="EAEAEA"/>
                </a:solidFill>
              </a:rPr>
              <a:t>Double action</a:t>
            </a:r>
          </a:p>
          <a:p>
            <a:r>
              <a:rPr lang="en-US" sz="2400" dirty="0" smtClean="0">
                <a:solidFill>
                  <a:srgbClr val="EAEAEA"/>
                </a:solidFill>
              </a:rPr>
              <a:t>Pistol</a:t>
            </a:r>
          </a:p>
          <a:p>
            <a:pPr lvl="1"/>
            <a:r>
              <a:rPr lang="en-US" sz="2000" dirty="0" smtClean="0">
                <a:solidFill>
                  <a:srgbClr val="EAEAEA"/>
                </a:solidFill>
              </a:rPr>
              <a:t>Semi-automatic</a:t>
            </a:r>
          </a:p>
          <a:p>
            <a:pPr lvl="1"/>
            <a:r>
              <a:rPr lang="en-US" sz="2000" dirty="0" smtClean="0">
                <a:solidFill>
                  <a:srgbClr val="EAEAEA"/>
                </a:solidFill>
              </a:rPr>
              <a:t>Derringer</a:t>
            </a:r>
          </a:p>
          <a:p>
            <a:pPr lvl="1"/>
            <a:r>
              <a:rPr lang="en-US" sz="2000" dirty="0" smtClean="0">
                <a:solidFill>
                  <a:srgbClr val="EAEAEA"/>
                </a:solidFill>
              </a:rPr>
              <a:t>Single-shot</a:t>
            </a:r>
          </a:p>
          <a:p>
            <a:r>
              <a:rPr lang="en-US" sz="2400" dirty="0" smtClean="0">
                <a:solidFill>
                  <a:srgbClr val="EAEAEA"/>
                </a:solidFill>
              </a:rPr>
              <a:t>Most common: double action revolvers and semi-automatic pistols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Revolvers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Revolving cylinder contains cartridges</a:t>
            </a:r>
          </a:p>
          <a:p>
            <a:r>
              <a:rPr lang="en-US" sz="2400" dirty="0" smtClean="0">
                <a:solidFill>
                  <a:srgbClr val="EAEAEA"/>
                </a:solidFill>
              </a:rPr>
              <a:t>Double-action</a:t>
            </a:r>
          </a:p>
          <a:p>
            <a:pPr lvl="1"/>
            <a:r>
              <a:rPr lang="en-US" sz="2000" dirty="0" smtClean="0">
                <a:solidFill>
                  <a:srgbClr val="EAEAEA"/>
                </a:solidFill>
              </a:rPr>
              <a:t>Trigger cocks then releases hammer</a:t>
            </a:r>
          </a:p>
          <a:p>
            <a:pPr lvl="1"/>
            <a:r>
              <a:rPr lang="en-US" sz="2000" dirty="0" smtClean="0">
                <a:solidFill>
                  <a:srgbClr val="EAEAEA"/>
                </a:solidFill>
              </a:rPr>
              <a:t>Swing-out cylinder allows rapid reloading</a:t>
            </a:r>
          </a:p>
          <a:p>
            <a:r>
              <a:rPr lang="en-US" sz="2400" dirty="0" smtClean="0">
                <a:solidFill>
                  <a:srgbClr val="EAEAEA"/>
                </a:solidFill>
              </a:rPr>
              <a:t>Single-action</a:t>
            </a:r>
          </a:p>
          <a:p>
            <a:pPr lvl="1"/>
            <a:r>
              <a:rPr lang="en-US" sz="2000" dirty="0" smtClean="0">
                <a:solidFill>
                  <a:srgbClr val="EAEAEA"/>
                </a:solidFill>
              </a:rPr>
              <a:t>Requires manually cocking hammer before pulling trigger</a:t>
            </a:r>
            <a:endParaRPr lang="en-US" sz="2000" dirty="0">
              <a:solidFill>
                <a:srgbClr val="EAEAEA"/>
              </a:solidFill>
            </a:endParaRPr>
          </a:p>
          <a:p>
            <a:pPr lvl="1"/>
            <a:r>
              <a:rPr lang="en-US" sz="2000" dirty="0" smtClean="0">
                <a:solidFill>
                  <a:srgbClr val="EAEAEA"/>
                </a:solidFill>
              </a:rPr>
              <a:t>Reload requires pushing out fired cases one at a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revolver-labeled.jpg"/>
          <p:cNvPicPr>
            <a:picLocks noChangeAspect="1"/>
          </p:cNvPicPr>
          <p:nvPr/>
        </p:nvPicPr>
        <p:blipFill>
          <a:blip r:embed="rId2" cstate="print"/>
          <a:stretch>
            <a:fillRect/>
          </a:stretch>
        </p:blipFill>
        <p:spPr>
          <a:xfrm>
            <a:off x="228600" y="838200"/>
            <a:ext cx="8664956" cy="5150104"/>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Unload a Revolver</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Push the cylinder release</a:t>
            </a:r>
          </a:p>
          <a:p>
            <a:r>
              <a:rPr lang="en-US" sz="2400" dirty="0" smtClean="0">
                <a:solidFill>
                  <a:srgbClr val="EAEAEA"/>
                </a:solidFill>
              </a:rPr>
              <a:t>Swing the cylinder out of the revolver</a:t>
            </a:r>
          </a:p>
          <a:p>
            <a:r>
              <a:rPr lang="en-US" sz="2400" dirty="0">
                <a:solidFill>
                  <a:srgbClr val="EAEAEA"/>
                </a:solidFill>
              </a:rPr>
              <a:t>E</a:t>
            </a:r>
            <a:r>
              <a:rPr lang="en-US" sz="2400" dirty="0" smtClean="0">
                <a:solidFill>
                  <a:srgbClr val="EAEAEA"/>
                </a:solidFill>
              </a:rPr>
              <a:t>xamine each chamber for ammunition</a:t>
            </a:r>
          </a:p>
          <a:p>
            <a:pPr lvl="1"/>
            <a:r>
              <a:rPr lang="en-US" sz="1800" dirty="0" smtClean="0">
                <a:solidFill>
                  <a:srgbClr val="EAEAEA"/>
                </a:solidFill>
              </a:rPr>
              <a:t>Look into each chamber</a:t>
            </a:r>
          </a:p>
          <a:p>
            <a:pPr lvl="1"/>
            <a:r>
              <a:rPr lang="en-US" sz="1800" dirty="0" smtClean="0">
                <a:solidFill>
                  <a:srgbClr val="EAEAEA"/>
                </a:solidFill>
              </a:rPr>
              <a:t>Feel the rear of the cylinder</a:t>
            </a:r>
          </a:p>
          <a:p>
            <a:r>
              <a:rPr lang="en-US" sz="2400" dirty="0" smtClean="0">
                <a:solidFill>
                  <a:srgbClr val="EAEAEA"/>
                </a:solidFill>
              </a:rPr>
              <a:t>If cartridges are present, point the revolver up and press down sharply on the ejector rod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457200" y="381000"/>
            <a:ext cx="8153400" cy="707886"/>
          </a:xfrm>
          <a:prstGeom prst="rect">
            <a:avLst/>
          </a:prstGeom>
          <a:noFill/>
        </p:spPr>
        <p:txBody>
          <a:bodyPr wrap="square" rtlCol="0">
            <a:spAutoFit/>
          </a:bodyPr>
          <a:lstStyle/>
          <a:p>
            <a:pPr algn="ctr"/>
            <a:r>
              <a:rPr lang="en-US" sz="4000" dirty="0" smtClean="0"/>
              <a:t>Loaded and Unloaded Revolver</a:t>
            </a:r>
            <a:endParaRPr lang="en-US" sz="4000" dirty="0"/>
          </a:p>
        </p:txBody>
      </p:sp>
      <p:pic>
        <p:nvPicPr>
          <p:cNvPr id="4" name="Picture 3" descr="rev-loaded.jpg"/>
          <p:cNvPicPr>
            <a:picLocks noChangeAspect="1"/>
          </p:cNvPicPr>
          <p:nvPr/>
        </p:nvPicPr>
        <p:blipFill>
          <a:blip r:embed="rId2" cstate="print"/>
          <a:stretch>
            <a:fillRect/>
          </a:stretch>
        </p:blipFill>
        <p:spPr>
          <a:xfrm>
            <a:off x="381000" y="2590800"/>
            <a:ext cx="8571992" cy="3658616"/>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Pistols</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Fires cartridge in the chamber of the barrel</a:t>
            </a:r>
          </a:p>
          <a:p>
            <a:r>
              <a:rPr lang="en-US" sz="2400" dirty="0" smtClean="0">
                <a:solidFill>
                  <a:srgbClr val="EAEAEA"/>
                </a:solidFill>
              </a:rPr>
              <a:t>Semi-automatic</a:t>
            </a:r>
          </a:p>
          <a:p>
            <a:pPr lvl="1"/>
            <a:r>
              <a:rPr lang="en-US" sz="2000" dirty="0" smtClean="0">
                <a:solidFill>
                  <a:srgbClr val="EAEAEA"/>
                </a:solidFill>
              </a:rPr>
              <a:t>Ammunition in removable magazine</a:t>
            </a:r>
          </a:p>
          <a:p>
            <a:pPr lvl="1"/>
            <a:r>
              <a:rPr lang="en-US" sz="2000" dirty="0" smtClean="0">
                <a:solidFill>
                  <a:srgbClr val="EAEAEA"/>
                </a:solidFill>
              </a:rPr>
              <a:t>Energy of fired cartridge causes gun to load new cartridge</a:t>
            </a:r>
          </a:p>
          <a:p>
            <a:pPr lvl="1"/>
            <a:r>
              <a:rPr lang="en-US" sz="2000" dirty="0" smtClean="0">
                <a:solidFill>
                  <a:srgbClr val="EAEAEA"/>
                </a:solidFill>
              </a:rPr>
              <a:t>Just pulling trigger fires gun until it is out of ammunition</a:t>
            </a:r>
          </a:p>
          <a:p>
            <a:r>
              <a:rPr lang="en-US" sz="2400" dirty="0" smtClean="0">
                <a:solidFill>
                  <a:srgbClr val="EAEAEA"/>
                </a:solidFill>
              </a:rPr>
              <a:t>Single-shot</a:t>
            </a:r>
          </a:p>
          <a:p>
            <a:pPr lvl="1"/>
            <a:r>
              <a:rPr lang="en-US" sz="2000" dirty="0" smtClean="0">
                <a:solidFill>
                  <a:srgbClr val="EAEAEA"/>
                </a:solidFill>
              </a:rPr>
              <a:t>Fires single round in chamber, then requires reloading</a:t>
            </a:r>
          </a:p>
          <a:p>
            <a:pPr lvl="1"/>
            <a:r>
              <a:rPr lang="en-US" sz="2000" dirty="0" smtClean="0">
                <a:solidFill>
                  <a:srgbClr val="EAEAEA"/>
                </a:solidFill>
              </a:rPr>
              <a:t>Usually used for hunting</a:t>
            </a:r>
          </a:p>
          <a:p>
            <a:r>
              <a:rPr lang="en-US" sz="2400" dirty="0" smtClean="0">
                <a:solidFill>
                  <a:srgbClr val="EAEAEA"/>
                </a:solidFill>
              </a:rPr>
              <a:t>Derringer</a:t>
            </a:r>
          </a:p>
          <a:p>
            <a:pPr lvl="1"/>
            <a:r>
              <a:rPr lang="en-US" sz="2000" dirty="0" smtClean="0">
                <a:solidFill>
                  <a:srgbClr val="EAEAEA"/>
                </a:solidFill>
              </a:rPr>
              <a:t>A double-barreled single shot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099">
                                            <p:txEl>
                                              <p:pRg st="9" end="9"/>
                                            </p:txEl>
                                          </p:spTgt>
                                        </p:tgtEl>
                                        <p:attrNameLst>
                                          <p:attrName>style.visibility</p:attrName>
                                        </p:attrNameLst>
                                      </p:cBhvr>
                                      <p:to>
                                        <p:strVal val="visible"/>
                                      </p:to>
                                    </p:set>
                                    <p:anim calcmode="lin" valueType="num">
                                      <p:cBhvr additive="base">
                                        <p:cTn id="49" dur="500" fill="hold"/>
                                        <p:tgtEl>
                                          <p:spTgt spid="409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istol-labeled.jpg"/>
          <p:cNvPicPr>
            <a:picLocks noChangeAspect="1"/>
          </p:cNvPicPr>
          <p:nvPr/>
        </p:nvPicPr>
        <p:blipFill>
          <a:blip r:embed="rId3" cstate="print"/>
          <a:stretch>
            <a:fillRect/>
          </a:stretch>
        </p:blipFill>
        <p:spPr>
          <a:xfrm>
            <a:off x="228600" y="914400"/>
            <a:ext cx="8739632" cy="4819650"/>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Manual Safety</a:t>
            </a:r>
          </a:p>
        </p:txBody>
      </p:sp>
      <p:sp>
        <p:nvSpPr>
          <p:cNvPr id="3" name="Content Placeholder 2"/>
          <p:cNvSpPr>
            <a:spLocks noGrp="1"/>
          </p:cNvSpPr>
          <p:nvPr>
            <p:ph idx="1"/>
          </p:nvPr>
        </p:nvSpPr>
        <p:spPr/>
        <p:txBody>
          <a:bodyPr/>
          <a:lstStyle/>
          <a:p>
            <a:r>
              <a:rPr lang="en-US" sz="2400" dirty="0" smtClean="0"/>
              <a:t>A lever or button that, when activated, blocks the firing mechanism.</a:t>
            </a:r>
          </a:p>
          <a:p>
            <a:r>
              <a:rPr lang="en-US" sz="2400" dirty="0" smtClean="0"/>
              <a:t>Some pistols have these, some do not.</a:t>
            </a:r>
          </a:p>
          <a:p>
            <a:r>
              <a:rPr lang="en-US" sz="2400" dirty="0" smtClean="0">
                <a:solidFill>
                  <a:srgbClr val="FF0000"/>
                </a:solidFill>
              </a:rPr>
              <a:t>Always follow the 4 fundamental rules of firearm safety, regardless of whether a safety is activated.</a:t>
            </a:r>
          </a:p>
          <a:p>
            <a:r>
              <a:rPr lang="en-US" sz="2400" dirty="0" smtClean="0"/>
              <a:t>Safeties are mechanical devices that can malfunction, fail, or be accidentally deactivated.  Never rely on them.</a:t>
            </a:r>
          </a:p>
          <a:p>
            <a:endParaRPr lang="en-US" dirty="0"/>
          </a:p>
        </p:txBody>
      </p:sp>
      <p:pic>
        <p:nvPicPr>
          <p:cNvPr id="6" name="Picture 5" descr="004-2.jpg"/>
          <p:cNvPicPr>
            <a:picLocks noChangeAspect="1"/>
          </p:cNvPicPr>
          <p:nvPr/>
        </p:nvPicPr>
        <p:blipFill>
          <a:blip r:embed="rId3" cstate="print"/>
          <a:stretch>
            <a:fillRect/>
          </a:stretch>
        </p:blipFill>
        <p:spPr>
          <a:xfrm>
            <a:off x="457200" y="990600"/>
            <a:ext cx="7924800" cy="569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 presetClass="entr" presetSubtype="8"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a:ln>
            <a:prstDash val="sysDash"/>
          </a:ln>
          <a:effectLst>
            <a:reflection blurRad="6350" stA="50000" endA="300" endPos="38500" dist="50800" dir="5400000" sy="-100000" algn="bl" rotWithShape="0"/>
          </a:effectLst>
        </p:spPr>
        <p:txBody>
          <a:bodyPr/>
          <a:lstStyle/>
          <a:p>
            <a:pPr algn="l"/>
            <a:r>
              <a:rPr lang="en-US" sz="4000" dirty="0" smtClean="0">
                <a:solidFill>
                  <a:srgbClr val="EAEAEA"/>
                </a:solidFill>
              </a:rPr>
              <a:t>Course Introduction</a:t>
            </a:r>
            <a:endParaRPr lang="en-US" sz="4000" dirty="0">
              <a:solidFill>
                <a:srgbClr val="EAEAEA"/>
              </a:solidFill>
            </a:endParaRPr>
          </a:p>
        </p:txBody>
      </p:sp>
      <p:sp>
        <p:nvSpPr>
          <p:cNvPr id="4099" name="Rectangle 3"/>
          <p:cNvSpPr>
            <a:spLocks noGrp="1" noChangeArrowheads="1"/>
          </p:cNvSpPr>
          <p:nvPr>
            <p:ph idx="1"/>
          </p:nvPr>
        </p:nvSpPr>
        <p:spPr>
          <a:xfrm>
            <a:off x="457200" y="2209800"/>
            <a:ext cx="8229600" cy="4495800"/>
          </a:xfrm>
        </p:spPr>
        <p:txBody>
          <a:bodyPr/>
          <a:lstStyle/>
          <a:p>
            <a:r>
              <a:rPr lang="en-US" sz="2400" dirty="0" smtClean="0">
                <a:solidFill>
                  <a:srgbClr val="EAEAEA"/>
                </a:solidFill>
              </a:rPr>
              <a:t>Instructor introduction</a:t>
            </a:r>
          </a:p>
          <a:p>
            <a:r>
              <a:rPr lang="en-US" sz="2400" dirty="0" smtClean="0">
                <a:solidFill>
                  <a:srgbClr val="EAEAEA"/>
                </a:solidFill>
              </a:rPr>
              <a:t>Student introductions</a:t>
            </a:r>
          </a:p>
          <a:p>
            <a:r>
              <a:rPr lang="en-US" sz="2400" dirty="0" smtClean="0">
                <a:solidFill>
                  <a:srgbClr val="EAEAEA"/>
                </a:solidFill>
              </a:rPr>
              <a:t>Facilities</a:t>
            </a:r>
          </a:p>
          <a:p>
            <a:pPr lvl="1"/>
            <a:r>
              <a:rPr lang="en-US" sz="2000" dirty="0" smtClean="0">
                <a:solidFill>
                  <a:srgbClr val="EAEAEA"/>
                </a:solidFill>
              </a:rPr>
              <a:t>Restrooms</a:t>
            </a:r>
          </a:p>
          <a:p>
            <a:pPr lvl="1"/>
            <a:r>
              <a:rPr lang="en-US" sz="2000" dirty="0" smtClean="0">
                <a:solidFill>
                  <a:srgbClr val="EAEAEA"/>
                </a:solidFill>
              </a:rPr>
              <a:t>Breaks</a:t>
            </a:r>
          </a:p>
          <a:p>
            <a:pPr lvl="1"/>
            <a:r>
              <a:rPr lang="en-US" sz="2000" dirty="0" smtClean="0">
                <a:solidFill>
                  <a:srgbClr val="EAEAEA"/>
                </a:solidFill>
              </a:rPr>
              <a:t>Cell phones</a:t>
            </a:r>
          </a:p>
          <a:p>
            <a:r>
              <a:rPr lang="en-US" sz="2400" dirty="0" smtClean="0">
                <a:solidFill>
                  <a:srgbClr val="EAEAEA"/>
                </a:solidFill>
              </a:rPr>
              <a:t>Course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Unload a Pistol</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FF0000"/>
                </a:solidFill>
              </a:rPr>
              <a:t>Caution!  If this procedure is performed incompletely or in the wrong order, a cartridge could remain in the chamber and the gun could still be loaded!</a:t>
            </a:r>
          </a:p>
          <a:p>
            <a:r>
              <a:rPr lang="en-US" sz="2400" i="1" dirty="0" smtClean="0">
                <a:solidFill>
                  <a:srgbClr val="EAEAEA"/>
                </a:solidFill>
              </a:rPr>
              <a:t>First</a:t>
            </a:r>
            <a:r>
              <a:rPr lang="en-US" sz="2400" dirty="0" smtClean="0">
                <a:solidFill>
                  <a:srgbClr val="EAEAEA"/>
                </a:solidFill>
              </a:rPr>
              <a:t> remove the magazine</a:t>
            </a:r>
          </a:p>
          <a:p>
            <a:r>
              <a:rPr lang="en-US" sz="2400" dirty="0" smtClean="0">
                <a:solidFill>
                  <a:srgbClr val="EAEAEA"/>
                </a:solidFill>
              </a:rPr>
              <a:t>Lock the slide back using the slide stop</a:t>
            </a:r>
          </a:p>
          <a:p>
            <a:r>
              <a:rPr lang="en-US" sz="2400" dirty="0" smtClean="0">
                <a:solidFill>
                  <a:srgbClr val="EAEAEA"/>
                </a:solidFill>
              </a:rPr>
              <a:t>Inspect the chamber for presence of a cartridge</a:t>
            </a:r>
          </a:p>
          <a:p>
            <a:pPr lvl="1"/>
            <a:r>
              <a:rPr lang="en-US" sz="2000" dirty="0" smtClean="0">
                <a:solidFill>
                  <a:srgbClr val="EAEAEA"/>
                </a:solidFill>
              </a:rPr>
              <a:t>Look into the chamber</a:t>
            </a:r>
          </a:p>
          <a:p>
            <a:pPr lvl="1"/>
            <a:r>
              <a:rPr lang="en-US" sz="2000" dirty="0" smtClean="0">
                <a:solidFill>
                  <a:srgbClr val="EAEAEA"/>
                </a:solidFill>
              </a:rPr>
              <a:t>Feel that the magazine has been removed and the chamber is empty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istol-loaded3.jpg"/>
          <p:cNvPicPr>
            <a:picLocks noChangeAspect="1"/>
          </p:cNvPicPr>
          <p:nvPr/>
        </p:nvPicPr>
        <p:blipFill>
          <a:blip r:embed="rId3" cstate="print"/>
          <a:stretch>
            <a:fillRect/>
          </a:stretch>
        </p:blipFill>
        <p:spPr>
          <a:xfrm>
            <a:off x="0" y="1998252"/>
            <a:ext cx="9144000" cy="4859748"/>
          </a:xfrm>
          <a:prstGeom prst="rect">
            <a:avLst/>
          </a:prstGeom>
          <a:ln>
            <a:noFill/>
          </a:ln>
        </p:spPr>
      </p:pic>
      <p:sp>
        <p:nvSpPr>
          <p:cNvPr id="4" name="TextBox 3"/>
          <p:cNvSpPr txBox="1"/>
          <p:nvPr/>
        </p:nvSpPr>
        <p:spPr>
          <a:xfrm>
            <a:off x="533400" y="381000"/>
            <a:ext cx="8153400" cy="707886"/>
          </a:xfrm>
          <a:prstGeom prst="rect">
            <a:avLst/>
          </a:prstGeom>
          <a:noFill/>
        </p:spPr>
        <p:txBody>
          <a:bodyPr wrap="square" rtlCol="0">
            <a:spAutoFit/>
          </a:bodyPr>
          <a:lstStyle/>
          <a:p>
            <a:pPr algn="ctr"/>
            <a:r>
              <a:rPr lang="en-US" sz="4000" dirty="0" smtClean="0"/>
              <a:t>Cartridge Remains in Chamber</a:t>
            </a:r>
            <a:endParaRPr lang="en-US" sz="40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Guided Practice: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Safely Unload a Handgun</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FF0000"/>
                </a:solidFill>
              </a:rPr>
              <a:t>ONLY HANDLE WEAPONS WHEN DIRECTED BY THE INSTRUCTOR.</a:t>
            </a:r>
          </a:p>
          <a:p>
            <a:r>
              <a:rPr lang="en-US" sz="2400" dirty="0" smtClean="0">
                <a:solidFill>
                  <a:srgbClr val="EAEAEA"/>
                </a:solidFill>
              </a:rPr>
              <a:t>Obey the Four Fundamental Firearm Safety Rules</a:t>
            </a:r>
          </a:p>
          <a:p>
            <a:r>
              <a:rPr lang="en-US" sz="2400" dirty="0" smtClean="0">
                <a:solidFill>
                  <a:srgbClr val="EAEAEA"/>
                </a:solidFill>
              </a:rPr>
              <a:t>Follow all instructor directions</a:t>
            </a:r>
          </a:p>
          <a:p>
            <a:pPr lvl="1"/>
            <a:r>
              <a:rPr lang="en-US" sz="2000" dirty="0" smtClean="0">
                <a:solidFill>
                  <a:srgbClr val="EAEAEA"/>
                </a:solidFill>
              </a:rPr>
              <a:t>You may already be familiar with these steps</a:t>
            </a:r>
          </a:p>
          <a:p>
            <a:pPr lvl="1"/>
            <a:r>
              <a:rPr lang="en-US" sz="2000" dirty="0" smtClean="0">
                <a:solidFill>
                  <a:srgbClr val="EAEAEA"/>
                </a:solidFill>
              </a:rPr>
              <a:t>Do not get ahead of the instructor</a:t>
            </a:r>
          </a:p>
          <a:p>
            <a:pPr lvl="1"/>
            <a:r>
              <a:rPr lang="en-US" sz="2000" dirty="0" smtClean="0">
                <a:solidFill>
                  <a:srgbClr val="EAEAEA"/>
                </a:solidFill>
              </a:rPr>
              <a:t>Assist the instructor by serving as an extra set of eyes</a:t>
            </a:r>
            <a:endParaRPr lang="en-US" sz="20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Weapons in Your Home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Safe Storage</a:t>
            </a:r>
          </a:p>
          <a:p>
            <a:r>
              <a:rPr lang="en-US" sz="2400" dirty="0" smtClean="0">
                <a:solidFill>
                  <a:srgbClr val="EAEAEA"/>
                </a:solidFill>
              </a:rPr>
              <a:t>Family Safety Plan</a:t>
            </a:r>
          </a:p>
          <a:p>
            <a:r>
              <a:rPr lang="en-US" sz="2400" dirty="0" smtClean="0">
                <a:solidFill>
                  <a:srgbClr val="EAEAEA"/>
                </a:solidFill>
              </a:rPr>
              <a:t>Children and Weapons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Safe Firearm Storage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Firearms are safest when least accessible:</a:t>
            </a:r>
          </a:p>
          <a:p>
            <a:pPr lvl="1"/>
            <a:r>
              <a:rPr lang="en-US" sz="2000" dirty="0" smtClean="0">
                <a:solidFill>
                  <a:srgbClr val="EAEAEA"/>
                </a:solidFill>
              </a:rPr>
              <a:t>Unloaded</a:t>
            </a:r>
          </a:p>
          <a:p>
            <a:pPr lvl="1"/>
            <a:r>
              <a:rPr lang="en-US" sz="2000" dirty="0" smtClean="0">
                <a:solidFill>
                  <a:srgbClr val="EAEAEA"/>
                </a:solidFill>
              </a:rPr>
              <a:t>Locked up</a:t>
            </a:r>
          </a:p>
          <a:p>
            <a:pPr lvl="1"/>
            <a:r>
              <a:rPr lang="en-US" sz="2000" dirty="0" smtClean="0">
                <a:solidFill>
                  <a:srgbClr val="EAEAEA"/>
                </a:solidFill>
              </a:rPr>
              <a:t>Ammunition locked in another location</a:t>
            </a:r>
          </a:p>
          <a:p>
            <a:r>
              <a:rPr lang="en-US" sz="2400" dirty="0" smtClean="0">
                <a:solidFill>
                  <a:srgbClr val="EAEAEA"/>
                </a:solidFill>
              </a:rPr>
              <a:t>Accessible firearms demand extra precautions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istol-locked.jpg"/>
          <p:cNvPicPr>
            <a:picLocks noChangeAspect="1"/>
          </p:cNvPicPr>
          <p:nvPr/>
        </p:nvPicPr>
        <p:blipFill>
          <a:blip r:embed="rId3" cstate="print"/>
          <a:stretch>
            <a:fillRect/>
          </a:stretch>
        </p:blipFill>
        <p:spPr>
          <a:xfrm>
            <a:off x="4114800" y="152400"/>
            <a:ext cx="4825492" cy="5312537"/>
          </a:xfrm>
          <a:prstGeom prst="rect">
            <a:avLst/>
          </a:prstGeom>
        </p:spPr>
      </p:pic>
      <p:pic>
        <p:nvPicPr>
          <p:cNvPr id="6" name="Picture 5" descr="rev-locked.jpg"/>
          <p:cNvPicPr>
            <a:picLocks noChangeAspect="1"/>
          </p:cNvPicPr>
          <p:nvPr/>
        </p:nvPicPr>
        <p:blipFill>
          <a:blip r:embed="rId4" cstate="print"/>
          <a:stretch>
            <a:fillRect/>
          </a:stretch>
        </p:blipFill>
        <p:spPr>
          <a:xfrm>
            <a:off x="457200" y="2491740"/>
            <a:ext cx="4183380" cy="4366260"/>
          </a:xfrm>
          <a:prstGeom prst="rect">
            <a:avLst/>
          </a:prstGeom>
        </p:spPr>
      </p:pic>
      <p:sp>
        <p:nvSpPr>
          <p:cNvPr id="7" name="TextBox 6"/>
          <p:cNvSpPr txBox="1"/>
          <p:nvPr/>
        </p:nvSpPr>
        <p:spPr>
          <a:xfrm>
            <a:off x="304800" y="457200"/>
            <a:ext cx="3276600" cy="1200329"/>
          </a:xfrm>
          <a:prstGeom prst="rect">
            <a:avLst/>
          </a:prstGeom>
          <a:noFill/>
        </p:spPr>
        <p:txBody>
          <a:bodyPr wrap="square" rtlCol="0">
            <a:spAutoFit/>
          </a:bodyPr>
          <a:lstStyle/>
          <a:p>
            <a:pPr algn="ctr"/>
            <a:r>
              <a:rPr lang="en-US" sz="2400" dirty="0" smtClean="0"/>
              <a:t>Most Secure:</a:t>
            </a:r>
            <a:br>
              <a:rPr lang="en-US" sz="2400" dirty="0" smtClean="0"/>
            </a:br>
            <a:r>
              <a:rPr lang="en-US" sz="2400" dirty="0" smtClean="0"/>
              <a:t>Unloaded with</a:t>
            </a:r>
            <a:br>
              <a:rPr lang="en-US" sz="2400" dirty="0" smtClean="0"/>
            </a:br>
            <a:r>
              <a:rPr lang="en-US" sz="2400" dirty="0" smtClean="0"/>
              <a:t>action locked open</a:t>
            </a:r>
            <a:endParaRPr lang="en-US" sz="24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afe2.jpg"/>
          <p:cNvPicPr>
            <a:picLocks noChangeAspect="1"/>
          </p:cNvPicPr>
          <p:nvPr/>
        </p:nvPicPr>
        <p:blipFill>
          <a:blip r:embed="rId3" cstate="print"/>
          <a:stretch>
            <a:fillRect/>
          </a:stretch>
        </p:blipFill>
        <p:spPr>
          <a:xfrm>
            <a:off x="2819400" y="0"/>
            <a:ext cx="6217418" cy="6858000"/>
          </a:xfrm>
          <a:prstGeom prst="rect">
            <a:avLst/>
          </a:prstGeom>
        </p:spPr>
      </p:pic>
      <p:sp>
        <p:nvSpPr>
          <p:cNvPr id="7" name="TextBox 6"/>
          <p:cNvSpPr txBox="1"/>
          <p:nvPr/>
        </p:nvSpPr>
        <p:spPr>
          <a:xfrm>
            <a:off x="533400" y="4267200"/>
            <a:ext cx="2438400" cy="1938992"/>
          </a:xfrm>
          <a:prstGeom prst="rect">
            <a:avLst/>
          </a:prstGeom>
          <a:noFill/>
        </p:spPr>
        <p:txBody>
          <a:bodyPr wrap="square" rtlCol="0">
            <a:spAutoFit/>
          </a:bodyPr>
          <a:lstStyle/>
          <a:p>
            <a:pPr algn="ctr"/>
            <a:r>
              <a:rPr lang="en-US" sz="2400" dirty="0" smtClean="0"/>
              <a:t>Rapid-access</a:t>
            </a:r>
            <a:br>
              <a:rPr lang="en-US" sz="2400" dirty="0" smtClean="0"/>
            </a:br>
            <a:r>
              <a:rPr lang="en-US" sz="2400" dirty="0" smtClean="0"/>
              <a:t>storage box</a:t>
            </a:r>
            <a:br>
              <a:rPr lang="en-US" sz="2400" dirty="0" smtClean="0"/>
            </a:br>
            <a:r>
              <a:rPr lang="en-US" sz="2400" dirty="0" smtClean="0"/>
              <a:t>prevents access</a:t>
            </a:r>
            <a:br>
              <a:rPr lang="en-US" sz="2400" dirty="0" smtClean="0"/>
            </a:br>
            <a:r>
              <a:rPr lang="en-US" sz="2400" dirty="0" smtClean="0"/>
              <a:t>without knowing</a:t>
            </a:r>
            <a:br>
              <a:rPr lang="en-US" sz="2400" dirty="0" smtClean="0"/>
            </a:br>
            <a:r>
              <a:rPr lang="en-US" sz="2400" dirty="0" smtClean="0"/>
              <a:t>the code.</a:t>
            </a:r>
            <a:endParaRPr lang="en-US" sz="2400"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Children and Weapons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Joshua </a:t>
            </a:r>
            <a:r>
              <a:rPr lang="en-US" sz="2400" dirty="0" err="1" smtClean="0">
                <a:solidFill>
                  <a:srgbClr val="EAEAEA"/>
                </a:solidFill>
              </a:rPr>
              <a:t>Lesnick</a:t>
            </a:r>
            <a:r>
              <a:rPr lang="en-US" sz="2400" dirty="0" smtClean="0">
                <a:solidFill>
                  <a:srgbClr val="EAEAEA"/>
                </a:solidFill>
              </a:rPr>
              <a:t> news article</a:t>
            </a:r>
          </a:p>
          <a:p>
            <a:r>
              <a:rPr lang="en-US" sz="2400" dirty="0" smtClean="0">
                <a:solidFill>
                  <a:srgbClr val="EAEAEA"/>
                </a:solidFill>
              </a:rPr>
              <a:t>Analyze Wis. Stat. § 948.55</a:t>
            </a:r>
          </a:p>
        </p:txBody>
      </p:sp>
      <p:pic>
        <p:nvPicPr>
          <p:cNvPr id="4" name="Picture 3" descr="Joshua_Lesnick.jpg"/>
          <p:cNvPicPr>
            <a:picLocks noChangeAspect="1"/>
          </p:cNvPicPr>
          <p:nvPr/>
        </p:nvPicPr>
        <p:blipFill>
          <a:blip r:embed="rId3" cstate="print"/>
          <a:stretch>
            <a:fillRect/>
          </a:stretch>
        </p:blipFill>
        <p:spPr>
          <a:xfrm>
            <a:off x="4267200" y="3962400"/>
            <a:ext cx="4762500" cy="2676525"/>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Children – Eddie Eagle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Even when you store safely—do your neighbors?</a:t>
            </a:r>
          </a:p>
          <a:p>
            <a:r>
              <a:rPr lang="en-US" sz="2400" dirty="0" smtClean="0">
                <a:solidFill>
                  <a:srgbClr val="EAEAEA"/>
                </a:solidFill>
              </a:rPr>
              <a:t>Teach your children what to do</a:t>
            </a:r>
          </a:p>
          <a:p>
            <a:pPr lvl="1"/>
            <a:r>
              <a:rPr lang="en-US" sz="2000" dirty="0" smtClean="0">
                <a:solidFill>
                  <a:srgbClr val="EAEAEA"/>
                </a:solidFill>
              </a:rPr>
              <a:t>If you find a gun, STOP!</a:t>
            </a:r>
          </a:p>
          <a:p>
            <a:pPr lvl="1"/>
            <a:r>
              <a:rPr lang="en-US" sz="2000" dirty="0" smtClean="0">
                <a:solidFill>
                  <a:srgbClr val="EAEAEA"/>
                </a:solidFill>
              </a:rPr>
              <a:t>Don’t Touch.</a:t>
            </a:r>
          </a:p>
          <a:p>
            <a:pPr lvl="1"/>
            <a:r>
              <a:rPr lang="en-US" sz="2000" dirty="0" smtClean="0">
                <a:solidFill>
                  <a:srgbClr val="EAEAEA"/>
                </a:solidFill>
              </a:rPr>
              <a:t>Run Away.</a:t>
            </a:r>
          </a:p>
          <a:p>
            <a:pPr lvl="1"/>
            <a:r>
              <a:rPr lang="en-US" sz="2000" dirty="0" smtClean="0">
                <a:solidFill>
                  <a:srgbClr val="EAEAEA"/>
                </a:solidFill>
              </a:rPr>
              <a:t>Tell a Grown-up.</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In-Class Exercise: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Develop Your Family Safety Plan</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Who will have access?</a:t>
            </a:r>
          </a:p>
          <a:p>
            <a:r>
              <a:rPr lang="en-US" sz="2400" dirty="0" smtClean="0">
                <a:solidFill>
                  <a:srgbClr val="EAEAEA"/>
                </a:solidFill>
              </a:rPr>
              <a:t>Who will be taught fundamental rules of gun safety?</a:t>
            </a:r>
          </a:p>
          <a:p>
            <a:r>
              <a:rPr lang="en-US" sz="2400" dirty="0" smtClean="0">
                <a:solidFill>
                  <a:srgbClr val="EAEAEA"/>
                </a:solidFill>
              </a:rPr>
              <a:t>Do family members know the hazards weapons pose?</a:t>
            </a:r>
          </a:p>
          <a:p>
            <a:r>
              <a:rPr lang="en-US" sz="2400" dirty="0" smtClean="0">
                <a:solidFill>
                  <a:srgbClr val="EAEAEA"/>
                </a:solidFill>
              </a:rPr>
              <a:t>How and where will the weapon and ammo be stored?</a:t>
            </a:r>
          </a:p>
          <a:p>
            <a:r>
              <a:rPr lang="en-US" sz="2400" dirty="0" smtClean="0">
                <a:solidFill>
                  <a:srgbClr val="EAEAEA"/>
                </a:solidFill>
              </a:rPr>
              <a:t>Where will the keys or combinations be stored?</a:t>
            </a:r>
          </a:p>
          <a:p>
            <a:r>
              <a:rPr lang="en-US" sz="2400" dirty="0" smtClean="0">
                <a:solidFill>
                  <a:srgbClr val="EAEAEA"/>
                </a:solidFill>
              </a:rPr>
              <a:t>Will the plan be updated as children age or family circumstances change?</a:t>
            </a:r>
          </a:p>
          <a:p>
            <a:r>
              <a:rPr lang="en-US" sz="2400" dirty="0" smtClean="0">
                <a:solidFill>
                  <a:srgbClr val="EAEAEA"/>
                </a:solidFill>
              </a:rPr>
              <a:t>Will all family members discuss and agree to the plan?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EAEAEA"/>
                </a:solidFill>
              </a:rPr>
              <a:t>Course Overview</a:t>
            </a:r>
          </a:p>
        </p:txBody>
      </p:sp>
      <p:sp>
        <p:nvSpPr>
          <p:cNvPr id="3" name="Content Placeholder 2"/>
          <p:cNvSpPr>
            <a:spLocks noGrp="1"/>
          </p:cNvSpPr>
          <p:nvPr>
            <p:ph idx="1"/>
          </p:nvPr>
        </p:nvSpPr>
        <p:spPr/>
        <p:txBody>
          <a:bodyPr/>
          <a:lstStyle/>
          <a:p>
            <a:r>
              <a:rPr lang="en-US" sz="2400" dirty="0" smtClean="0">
                <a:solidFill>
                  <a:srgbClr val="EAEAEA"/>
                </a:solidFill>
              </a:rPr>
              <a:t>Firearm Safety</a:t>
            </a:r>
          </a:p>
          <a:p>
            <a:r>
              <a:rPr lang="en-US" sz="2400" dirty="0" smtClean="0">
                <a:solidFill>
                  <a:srgbClr val="EAEAEA"/>
                </a:solidFill>
              </a:rPr>
              <a:t>Safe Carry Considerations</a:t>
            </a:r>
          </a:p>
          <a:p>
            <a:r>
              <a:rPr lang="en-US" sz="2400" dirty="0" smtClean="0">
                <a:solidFill>
                  <a:srgbClr val="EAEAEA"/>
                </a:solidFill>
              </a:rPr>
              <a:t>Legal Implications of CCW</a:t>
            </a:r>
          </a:p>
          <a:p>
            <a:r>
              <a:rPr lang="en-US" sz="2400" dirty="0" smtClean="0">
                <a:solidFill>
                  <a:srgbClr val="EAEAEA"/>
                </a:solidFill>
              </a:rPr>
              <a:t>Concealed Carry of Weapon (CCW) Licensing</a:t>
            </a:r>
          </a:p>
          <a:p>
            <a:endParaRPr lang="en-US" dirty="0" smtClean="0">
              <a:solidFill>
                <a:srgbClr val="EAEAEA"/>
              </a:solidFill>
            </a:endParaRPr>
          </a:p>
          <a:p>
            <a:endParaRPr lang="en-US" dirty="0" smtClean="0">
              <a:solidFill>
                <a:srgbClr val="EAEAEA"/>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Firearm Safety</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The Four Fundamental Rules of Firearm Safety:</a:t>
            </a:r>
          </a:p>
          <a:p>
            <a:pPr marL="914400" lvl="1" indent="-457200">
              <a:buFont typeface="+mj-lt"/>
              <a:buAutoNum type="arabicPeriod"/>
            </a:pPr>
            <a:r>
              <a:rPr lang="en-US" sz="2000" dirty="0" smtClean="0">
                <a:solidFill>
                  <a:srgbClr val="EAEAEA"/>
                </a:solidFill>
              </a:rPr>
              <a:t>Treat…</a:t>
            </a:r>
            <a:endParaRPr lang="en-US" sz="2000" dirty="0">
              <a:solidFill>
                <a:srgbClr val="EAEAEA"/>
              </a:solidFill>
            </a:endParaRPr>
          </a:p>
          <a:p>
            <a:pPr marL="914400" lvl="1" indent="-457200">
              <a:buFont typeface="+mj-lt"/>
              <a:buAutoNum type="arabicPeriod"/>
            </a:pPr>
            <a:r>
              <a:rPr lang="en-US" sz="2000" dirty="0" smtClean="0">
                <a:solidFill>
                  <a:srgbClr val="EAEAEA"/>
                </a:solidFill>
              </a:rPr>
              <a:t>Never…</a:t>
            </a:r>
          </a:p>
          <a:p>
            <a:pPr marL="914400" lvl="1" indent="-457200">
              <a:buFont typeface="+mj-lt"/>
              <a:buAutoNum type="arabicPeriod"/>
            </a:pPr>
            <a:r>
              <a:rPr lang="en-US" sz="2000" dirty="0" smtClean="0">
                <a:solidFill>
                  <a:srgbClr val="EAEAEA"/>
                </a:solidFill>
              </a:rPr>
              <a:t>Keep…</a:t>
            </a:r>
            <a:endParaRPr lang="en-US" sz="2000" dirty="0">
              <a:solidFill>
                <a:srgbClr val="EAEAEA"/>
              </a:solidFill>
            </a:endParaRPr>
          </a:p>
          <a:p>
            <a:pPr marL="914400" lvl="1" indent="-457200">
              <a:buFont typeface="+mj-lt"/>
              <a:buAutoNum type="arabicPeriod"/>
            </a:pPr>
            <a:r>
              <a:rPr lang="en-US" sz="2000" dirty="0" smtClean="0">
                <a:solidFill>
                  <a:srgbClr val="EAEAEA"/>
                </a:solidFill>
              </a:rPr>
              <a:t>Know…</a:t>
            </a:r>
          </a:p>
          <a:p>
            <a:r>
              <a:rPr lang="en-US" sz="2400" dirty="0" smtClean="0">
                <a:solidFill>
                  <a:srgbClr val="EAEAEA"/>
                </a:solidFill>
              </a:rPr>
              <a:t>Alcohol, illegal drugs, and prescription narcotics—which are ok?</a:t>
            </a:r>
          </a:p>
          <a:p>
            <a:r>
              <a:rPr lang="en-US" sz="2400" dirty="0" smtClean="0">
                <a:solidFill>
                  <a:srgbClr val="EAEAEA"/>
                </a:solidFill>
              </a:rPr>
              <a:t>Why is a Family Safety Plan important?</a:t>
            </a:r>
          </a:p>
          <a:p>
            <a:r>
              <a:rPr lang="en-US" sz="2400" dirty="0" smtClean="0">
                <a:solidFill>
                  <a:srgbClr val="EAEAEA"/>
                </a:solidFill>
              </a:rPr>
              <a:t>What are some different ways you can lock up your gun?</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 calcmode="lin" valueType="num">
                                      <p:cBhvr additive="base">
                                        <p:cTn id="41"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 calcmode="lin" valueType="num">
                                      <p:cBhvr additive="base">
                                        <p:cTn id="47"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During the Break</a:t>
            </a:r>
          </a:p>
        </p:txBody>
      </p:sp>
      <p:sp>
        <p:nvSpPr>
          <p:cNvPr id="4099" name="Rectangle 3"/>
          <p:cNvSpPr>
            <a:spLocks noGrp="1" noChangeArrowheads="1"/>
          </p:cNvSpPr>
          <p:nvPr>
            <p:ph idx="1"/>
          </p:nvPr>
        </p:nvSpPr>
        <p:spPr>
          <a:xfrm>
            <a:off x="457200" y="5486400"/>
            <a:ext cx="8229600" cy="838200"/>
          </a:xfrm>
        </p:spPr>
        <p:txBody>
          <a:bodyPr/>
          <a:lstStyle/>
          <a:p>
            <a:pPr>
              <a:buNone/>
            </a:pPr>
            <a:r>
              <a:rPr lang="en-US" sz="2400" dirty="0" smtClean="0">
                <a:solidFill>
                  <a:srgbClr val="EAEAEA"/>
                </a:solidFill>
              </a:rPr>
              <a:t>After the break, we’ll discuss Safe Carry Considerations.</a:t>
            </a:r>
          </a:p>
        </p:txBody>
      </p:sp>
      <p:sp>
        <p:nvSpPr>
          <p:cNvPr id="4" name="Octagon 3"/>
          <p:cNvSpPr/>
          <p:nvPr/>
        </p:nvSpPr>
        <p:spPr>
          <a:xfrm>
            <a:off x="5181600" y="18288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DO NOT HANDLE ANY WEAPONS</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Safe Carry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Weapon Concealment Methods</a:t>
            </a:r>
          </a:p>
          <a:p>
            <a:r>
              <a:rPr lang="en-US" sz="2400" dirty="0" smtClean="0">
                <a:solidFill>
                  <a:srgbClr val="EAEAEA"/>
                </a:solidFill>
              </a:rPr>
              <a:t>Maintaining Control of Your Weapon</a:t>
            </a:r>
          </a:p>
          <a:p>
            <a:r>
              <a:rPr lang="en-US" sz="2400" dirty="0" smtClean="0">
                <a:solidFill>
                  <a:srgbClr val="EAEAEA"/>
                </a:solidFill>
              </a:rPr>
              <a:t>Avoid the Need to Use Your Weapon</a:t>
            </a:r>
          </a:p>
          <a:p>
            <a:r>
              <a:rPr lang="en-US" sz="2400" dirty="0" smtClean="0">
                <a:solidFill>
                  <a:srgbClr val="EAEAEA"/>
                </a:solidFill>
              </a:rPr>
              <a:t>What to Do When You Encounter Law Enforcement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Weapon Concealment</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Many possible methods.  Not all of them are safe!</a:t>
            </a:r>
          </a:p>
          <a:p>
            <a:r>
              <a:rPr lang="en-US" sz="2400" dirty="0" smtClean="0">
                <a:solidFill>
                  <a:srgbClr val="EAEAEA"/>
                </a:solidFill>
              </a:rPr>
              <a:t>Carry in a consistent manner</a:t>
            </a:r>
          </a:p>
          <a:p>
            <a:pPr lvl="1"/>
            <a:r>
              <a:rPr lang="en-US" sz="2000" dirty="0" smtClean="0">
                <a:solidFill>
                  <a:srgbClr val="EAEAEA"/>
                </a:solidFill>
              </a:rPr>
              <a:t>If you carry five different ways, will you remember which “flavor of the day” you’re using in the heat of the moment?</a:t>
            </a:r>
          </a:p>
          <a:p>
            <a:r>
              <a:rPr lang="en-US" sz="2400" dirty="0" smtClean="0">
                <a:solidFill>
                  <a:srgbClr val="EAEAEA"/>
                </a:solidFill>
              </a:rPr>
              <a:t>Use a quality holster</a:t>
            </a:r>
          </a:p>
          <a:p>
            <a:pPr lvl="1"/>
            <a:r>
              <a:rPr lang="en-US" sz="2000" dirty="0" smtClean="0">
                <a:solidFill>
                  <a:srgbClr val="EAEAEA"/>
                </a:solidFill>
              </a:rPr>
              <a:t>You can’t just tuck a gun in your waistband and expect it to stay there</a:t>
            </a:r>
          </a:p>
          <a:p>
            <a:pPr lvl="1"/>
            <a:r>
              <a:rPr lang="en-US" sz="2000" dirty="0" smtClean="0">
                <a:solidFill>
                  <a:srgbClr val="EAEAEA"/>
                </a:solidFill>
              </a:rPr>
              <a:t>Good holster + mediocre gun = you can defend yourself</a:t>
            </a:r>
          </a:p>
          <a:p>
            <a:pPr lvl="1"/>
            <a:r>
              <a:rPr lang="en-US" sz="2000" dirty="0" smtClean="0">
                <a:solidFill>
                  <a:srgbClr val="EAEAEA"/>
                </a:solidFill>
              </a:rPr>
              <a:t>Bad holster + great gun = you’re unsafe or defenseless</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Characteristics of a Good Holster</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Covers the trigger</a:t>
            </a:r>
          </a:p>
          <a:p>
            <a:r>
              <a:rPr lang="en-US" sz="2400" dirty="0" smtClean="0">
                <a:solidFill>
                  <a:srgbClr val="EAEAEA"/>
                </a:solidFill>
              </a:rPr>
              <a:t>Stays in place</a:t>
            </a:r>
          </a:p>
          <a:p>
            <a:r>
              <a:rPr lang="en-US" sz="2400" dirty="0" smtClean="0">
                <a:solidFill>
                  <a:srgbClr val="EAEAEA"/>
                </a:solidFill>
              </a:rPr>
              <a:t>Comfortable enough to use for long periods</a:t>
            </a:r>
          </a:p>
          <a:p>
            <a:r>
              <a:rPr lang="en-US" sz="2400" dirty="0" smtClean="0">
                <a:solidFill>
                  <a:srgbClr val="EAEAEA"/>
                </a:solidFill>
              </a:rPr>
              <a:t>Retains gun until needed</a:t>
            </a:r>
          </a:p>
          <a:p>
            <a:r>
              <a:rPr lang="en-US" sz="2400" dirty="0" smtClean="0">
                <a:solidFill>
                  <a:srgbClr val="EAEAEA"/>
                </a:solidFill>
              </a:rPr>
              <a:t>Releases gun when needed</a:t>
            </a:r>
          </a:p>
          <a:p>
            <a:r>
              <a:rPr lang="en-US" sz="2400" dirty="0" smtClean="0">
                <a:solidFill>
                  <a:srgbClr val="EAEAEA"/>
                </a:solidFill>
              </a:rPr>
              <a:t>Gun can be drawn with either 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Safety Considerations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Different systems have different safety considerations</a:t>
            </a:r>
          </a:p>
          <a:p>
            <a:pPr lvl="1"/>
            <a:r>
              <a:rPr lang="en-US" sz="2000" dirty="0" smtClean="0">
                <a:solidFill>
                  <a:srgbClr val="EAEAEA"/>
                </a:solidFill>
              </a:rPr>
              <a:t>Mobility</a:t>
            </a:r>
          </a:p>
          <a:p>
            <a:pPr lvl="1"/>
            <a:r>
              <a:rPr lang="en-US" sz="2000" dirty="0" smtClean="0">
                <a:solidFill>
                  <a:srgbClr val="EAEAEA"/>
                </a:solidFill>
              </a:rPr>
              <a:t>Concealability</a:t>
            </a:r>
          </a:p>
          <a:p>
            <a:pPr lvl="1"/>
            <a:r>
              <a:rPr lang="en-US" sz="2000" dirty="0" smtClean="0">
                <a:solidFill>
                  <a:srgbClr val="EAEAEA"/>
                </a:solidFill>
              </a:rPr>
              <a:t>Speed of access</a:t>
            </a:r>
          </a:p>
          <a:p>
            <a:r>
              <a:rPr lang="en-US" sz="2400" dirty="0" smtClean="0">
                <a:solidFill>
                  <a:srgbClr val="EAEAEA"/>
                </a:solidFill>
              </a:rPr>
              <a:t>Belt Holsters</a:t>
            </a:r>
          </a:p>
          <a:p>
            <a:r>
              <a:rPr lang="en-US" sz="2400" dirty="0" smtClean="0">
                <a:solidFill>
                  <a:srgbClr val="EAEAEA"/>
                </a:solidFill>
              </a:rPr>
              <a:t>Ankle Holsters</a:t>
            </a:r>
          </a:p>
          <a:p>
            <a:r>
              <a:rPr lang="en-US" sz="2400" dirty="0" smtClean="0">
                <a:solidFill>
                  <a:srgbClr val="EAEAEA"/>
                </a:solidFill>
              </a:rPr>
              <a:t>Holsters in Clothing</a:t>
            </a:r>
          </a:p>
          <a:p>
            <a:r>
              <a:rPr lang="en-US" sz="2400" dirty="0" smtClean="0">
                <a:solidFill>
                  <a:srgbClr val="EAEAEA"/>
                </a:solidFill>
              </a:rPr>
              <a:t>Under Arm Holsters</a:t>
            </a:r>
          </a:p>
          <a:p>
            <a:r>
              <a:rPr lang="en-US" sz="2400" dirty="0" smtClean="0">
                <a:solidFill>
                  <a:srgbClr val="EAEAEA"/>
                </a:solidFill>
              </a:rPr>
              <a:t>Off-Body Carry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 calcmode="lin" valueType="num">
                                      <p:cBhvr additive="base">
                                        <p:cTn id="49"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9" descr="belt-carrie.jpg"/>
          <p:cNvPicPr>
            <a:picLocks noGrp="1" noChangeAspect="1"/>
          </p:cNvPicPr>
          <p:nvPr>
            <p:ph idx="1"/>
          </p:nvPr>
        </p:nvPicPr>
        <p:blipFill>
          <a:blip r:embed="rId3" cstate="print"/>
          <a:stretch>
            <a:fillRect/>
          </a:stretch>
        </p:blipFill>
        <p:spPr>
          <a:xfrm>
            <a:off x="1199483" y="3600069"/>
            <a:ext cx="7792117" cy="3210020"/>
          </a:xfrm>
          <a:ln>
            <a:solidFill>
              <a:schemeClr val="tx1"/>
            </a:solidFill>
          </a:ln>
        </p:spPr>
      </p:pic>
      <p:pic>
        <p:nvPicPr>
          <p:cNvPr id="12" name="Picture 11" descr="irvin-belt.png"/>
          <p:cNvPicPr>
            <a:picLocks noChangeAspect="1"/>
          </p:cNvPicPr>
          <p:nvPr/>
        </p:nvPicPr>
        <p:blipFill>
          <a:blip r:embed="rId4" cstate="print"/>
          <a:stretch>
            <a:fillRect/>
          </a:stretch>
        </p:blipFill>
        <p:spPr>
          <a:xfrm>
            <a:off x="1249948" y="152400"/>
            <a:ext cx="7741652" cy="3302752"/>
          </a:xfrm>
          <a:prstGeom prst="rect">
            <a:avLst/>
          </a:prstGeom>
          <a:ln>
            <a:solidFill>
              <a:schemeClr val="tx1"/>
            </a:solidFill>
          </a:ln>
        </p:spPr>
      </p:pic>
      <p:sp>
        <p:nvSpPr>
          <p:cNvPr id="13" name="TextBox 12"/>
          <p:cNvSpPr txBox="1"/>
          <p:nvPr/>
        </p:nvSpPr>
        <p:spPr>
          <a:xfrm>
            <a:off x="152400" y="2057400"/>
            <a:ext cx="800219" cy="3200400"/>
          </a:xfrm>
          <a:prstGeom prst="rect">
            <a:avLst/>
          </a:prstGeom>
          <a:noFill/>
        </p:spPr>
        <p:txBody>
          <a:bodyPr vert="vert270" wrap="square" rtlCol="0">
            <a:spAutoFit/>
          </a:bodyPr>
          <a:lstStyle/>
          <a:p>
            <a:pPr algn="ctr"/>
            <a:r>
              <a:rPr lang="en-US" sz="4000" dirty="0" smtClean="0"/>
              <a:t>Belt Holsters</a:t>
            </a:r>
            <a:endParaRPr lang="en-US" sz="40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descr="ankle2.jpg"/>
          <p:cNvPicPr>
            <a:picLocks noGrp="1" noChangeAspect="1"/>
          </p:cNvPicPr>
          <p:nvPr>
            <p:ph sz="half" idx="1"/>
          </p:nvPr>
        </p:nvPicPr>
        <p:blipFill>
          <a:blip r:embed="rId3" cstate="print">
            <a:lum bright="10000"/>
          </a:blip>
          <a:stretch>
            <a:fillRect/>
          </a:stretch>
        </p:blipFill>
        <p:spPr>
          <a:xfrm>
            <a:off x="6019800" y="1828800"/>
            <a:ext cx="2793804" cy="4525963"/>
          </a:xfrm>
          <a:ln>
            <a:solidFill>
              <a:schemeClr val="tx1"/>
            </a:solidFill>
          </a:ln>
        </p:spPr>
      </p:pic>
      <p:pic>
        <p:nvPicPr>
          <p:cNvPr id="7" name="Content Placeholder 6" descr="ankle3.jpg"/>
          <p:cNvPicPr>
            <a:picLocks noGrp="1" noChangeAspect="1"/>
          </p:cNvPicPr>
          <p:nvPr>
            <p:ph sz="half" idx="2"/>
          </p:nvPr>
        </p:nvPicPr>
        <p:blipFill>
          <a:blip r:embed="rId4" cstate="print"/>
          <a:stretch>
            <a:fillRect/>
          </a:stretch>
        </p:blipFill>
        <p:spPr>
          <a:xfrm>
            <a:off x="609600" y="2819400"/>
            <a:ext cx="4038600" cy="3498680"/>
          </a:xfrm>
          <a:ln>
            <a:solidFill>
              <a:schemeClr val="tx1"/>
            </a:solidFill>
          </a:ln>
        </p:spPr>
      </p:pic>
      <p:sp>
        <p:nvSpPr>
          <p:cNvPr id="9" name="TextBox 8"/>
          <p:cNvSpPr txBox="1"/>
          <p:nvPr/>
        </p:nvSpPr>
        <p:spPr>
          <a:xfrm>
            <a:off x="685800" y="838200"/>
            <a:ext cx="3886200" cy="707886"/>
          </a:xfrm>
          <a:prstGeom prst="rect">
            <a:avLst/>
          </a:prstGeom>
          <a:noFill/>
        </p:spPr>
        <p:txBody>
          <a:bodyPr wrap="square" rtlCol="0">
            <a:spAutoFit/>
          </a:bodyPr>
          <a:lstStyle/>
          <a:p>
            <a:r>
              <a:rPr lang="en-US" sz="4000" dirty="0" smtClean="0"/>
              <a:t>Ankle Holsters</a:t>
            </a:r>
            <a:endParaRPr lang="en-US" sz="40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28600" y="152400"/>
            <a:ext cx="8305800" cy="707886"/>
          </a:xfrm>
          <a:prstGeom prst="rect">
            <a:avLst/>
          </a:prstGeom>
          <a:noFill/>
        </p:spPr>
        <p:txBody>
          <a:bodyPr wrap="square" rtlCol="0">
            <a:spAutoFit/>
          </a:bodyPr>
          <a:lstStyle/>
          <a:p>
            <a:r>
              <a:rPr lang="en-US" sz="4000" dirty="0" smtClean="0"/>
              <a:t>Holsters Worn In Clothing</a:t>
            </a:r>
            <a:endParaRPr lang="en-US" sz="4000" dirty="0"/>
          </a:p>
        </p:txBody>
      </p:sp>
      <p:pic>
        <p:nvPicPr>
          <p:cNvPr id="6" name="Picture 5" descr="belly.jpg"/>
          <p:cNvPicPr>
            <a:picLocks noChangeAspect="1"/>
          </p:cNvPicPr>
          <p:nvPr/>
        </p:nvPicPr>
        <p:blipFill>
          <a:blip r:embed="rId3" cstate="print"/>
          <a:srcRect r="35691"/>
          <a:stretch>
            <a:fillRect/>
          </a:stretch>
        </p:blipFill>
        <p:spPr>
          <a:xfrm>
            <a:off x="2514600" y="3886200"/>
            <a:ext cx="3429000" cy="2857500"/>
          </a:xfrm>
          <a:prstGeom prst="rect">
            <a:avLst/>
          </a:prstGeom>
          <a:ln>
            <a:solidFill>
              <a:schemeClr val="tx1"/>
            </a:solidFill>
          </a:ln>
        </p:spPr>
      </p:pic>
      <p:pic>
        <p:nvPicPr>
          <p:cNvPr id="7" name="Picture 6" descr="pocket.jpg"/>
          <p:cNvPicPr>
            <a:picLocks noChangeAspect="1"/>
          </p:cNvPicPr>
          <p:nvPr/>
        </p:nvPicPr>
        <p:blipFill>
          <a:blip r:embed="rId4" cstate="print"/>
          <a:stretch>
            <a:fillRect/>
          </a:stretch>
        </p:blipFill>
        <p:spPr>
          <a:xfrm>
            <a:off x="1143000" y="914400"/>
            <a:ext cx="6198235" cy="273050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28600" y="152400"/>
            <a:ext cx="4800600" cy="707886"/>
          </a:xfrm>
          <a:prstGeom prst="rect">
            <a:avLst/>
          </a:prstGeom>
          <a:noFill/>
        </p:spPr>
        <p:txBody>
          <a:bodyPr wrap="square" rtlCol="0">
            <a:spAutoFit/>
          </a:bodyPr>
          <a:lstStyle/>
          <a:p>
            <a:r>
              <a:rPr lang="en-US" sz="4000" dirty="0" smtClean="0"/>
              <a:t>Under Arm Holsters</a:t>
            </a:r>
            <a:endParaRPr lang="en-US" sz="4000" dirty="0"/>
          </a:p>
        </p:txBody>
      </p:sp>
      <p:pic>
        <p:nvPicPr>
          <p:cNvPr id="9" name="Picture 8" descr="shoulder.jpg"/>
          <p:cNvPicPr>
            <a:picLocks noChangeAspect="1"/>
          </p:cNvPicPr>
          <p:nvPr/>
        </p:nvPicPr>
        <p:blipFill>
          <a:blip r:embed="rId3" cstate="print"/>
          <a:stretch>
            <a:fillRect/>
          </a:stretch>
        </p:blipFill>
        <p:spPr>
          <a:xfrm>
            <a:off x="0" y="1714500"/>
            <a:ext cx="7211187" cy="5143500"/>
          </a:xfrm>
          <a:prstGeom prst="rect">
            <a:avLst/>
          </a:prstGeom>
        </p:spPr>
      </p:pic>
      <p:pic>
        <p:nvPicPr>
          <p:cNvPr id="10" name="Picture 9" descr="shirt.jpg"/>
          <p:cNvPicPr>
            <a:picLocks noChangeAspect="1"/>
          </p:cNvPicPr>
          <p:nvPr/>
        </p:nvPicPr>
        <p:blipFill>
          <a:blip r:embed="rId4" cstate="print"/>
          <a:stretch>
            <a:fillRect/>
          </a:stretch>
        </p:blipFill>
        <p:spPr>
          <a:xfrm>
            <a:off x="6286500" y="0"/>
            <a:ext cx="2857500" cy="322326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Course Safety Rules</a:t>
            </a:r>
            <a:endParaRPr lang="en-US" sz="4000" dirty="0">
              <a:solidFill>
                <a:srgbClr val="EAEAEA"/>
              </a:solidFill>
            </a:endParaRPr>
          </a:p>
        </p:txBody>
      </p:sp>
      <p:sp>
        <p:nvSpPr>
          <p:cNvPr id="4099" name="Rectangle 3"/>
          <p:cNvSpPr>
            <a:spLocks noGrp="1" noChangeArrowheads="1"/>
          </p:cNvSpPr>
          <p:nvPr>
            <p:ph idx="1"/>
          </p:nvPr>
        </p:nvSpPr>
        <p:spPr>
          <a:xfrm>
            <a:off x="457200" y="3276600"/>
            <a:ext cx="8229600" cy="3429000"/>
          </a:xfrm>
        </p:spPr>
        <p:txBody>
          <a:bodyPr/>
          <a:lstStyle/>
          <a:p>
            <a:r>
              <a:rPr lang="en-US" sz="2400" u="sng" dirty="0" smtClean="0">
                <a:solidFill>
                  <a:srgbClr val="EAEAEA"/>
                </a:solidFill>
              </a:rPr>
              <a:t>You</a:t>
            </a:r>
            <a:r>
              <a:rPr lang="en-US" sz="2400" dirty="0" smtClean="0">
                <a:solidFill>
                  <a:srgbClr val="EAEAEA"/>
                </a:solidFill>
              </a:rPr>
              <a:t> are responsible for safety</a:t>
            </a:r>
          </a:p>
          <a:p>
            <a:pPr lvl="1"/>
            <a:r>
              <a:rPr lang="en-US" sz="2000" i="1" dirty="0" smtClean="0">
                <a:solidFill>
                  <a:srgbClr val="EAEAEA"/>
                </a:solidFill>
              </a:rPr>
              <a:t>If you see an unsafe act, </a:t>
            </a:r>
            <a:r>
              <a:rPr lang="en-US" sz="2000" i="1" u="sng" dirty="0" smtClean="0">
                <a:solidFill>
                  <a:srgbClr val="EAEAEA"/>
                </a:solidFill>
              </a:rPr>
              <a:t>immediately</a:t>
            </a:r>
            <a:r>
              <a:rPr lang="en-US" sz="2000" i="1" dirty="0" smtClean="0">
                <a:solidFill>
                  <a:srgbClr val="EAEAEA"/>
                </a:solidFill>
              </a:rPr>
              <a:t> notify the instructor</a:t>
            </a:r>
          </a:p>
          <a:p>
            <a:pPr lvl="1"/>
            <a:r>
              <a:rPr lang="en-US" sz="2000" i="1" dirty="0" smtClean="0">
                <a:solidFill>
                  <a:srgbClr val="EAEAEA"/>
                </a:solidFill>
              </a:rPr>
              <a:t>If anyone handles a weapon when not directed by the instructor, </a:t>
            </a:r>
            <a:r>
              <a:rPr lang="en-US" sz="2000" i="1" u="sng" dirty="0" smtClean="0">
                <a:solidFill>
                  <a:srgbClr val="EAEAEA"/>
                </a:solidFill>
              </a:rPr>
              <a:t>immediately</a:t>
            </a:r>
            <a:r>
              <a:rPr lang="en-US" sz="2000" i="1" dirty="0" smtClean="0">
                <a:solidFill>
                  <a:srgbClr val="EAEAEA"/>
                </a:solidFill>
              </a:rPr>
              <a:t> notify the instructor</a:t>
            </a:r>
          </a:p>
          <a:p>
            <a:r>
              <a:rPr lang="en-US" sz="2400" dirty="0" smtClean="0">
                <a:solidFill>
                  <a:srgbClr val="EAEAEA"/>
                </a:solidFill>
              </a:rPr>
              <a:t>No ammunition should be present</a:t>
            </a:r>
          </a:p>
          <a:p>
            <a:pPr lvl="1"/>
            <a:r>
              <a:rPr lang="en-US" sz="2000" dirty="0" smtClean="0">
                <a:solidFill>
                  <a:srgbClr val="EAEAEA"/>
                </a:solidFill>
              </a:rPr>
              <a:t>If you have ammunition here, tell your instructor and follow the instructor’s directions</a:t>
            </a:r>
          </a:p>
          <a:p>
            <a:r>
              <a:rPr lang="en-US" sz="2400" dirty="0" smtClean="0">
                <a:solidFill>
                  <a:srgbClr val="EAEAEA"/>
                </a:solidFill>
              </a:rPr>
              <a:t>If you have questions, or if the instructor’s directions are not perfectly clear, ask for clarification!</a:t>
            </a:r>
          </a:p>
        </p:txBody>
      </p:sp>
      <p:sp>
        <p:nvSpPr>
          <p:cNvPr id="5" name="Octagon 4"/>
          <p:cNvSpPr/>
          <p:nvPr/>
        </p:nvSpPr>
        <p:spPr>
          <a:xfrm>
            <a:off x="5715000" y="10668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ONLY HANDLE WEAPONS WHEN DIRECTED BY THE INSTRUCTOR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609600" y="152400"/>
            <a:ext cx="800219" cy="3581400"/>
          </a:xfrm>
          <a:prstGeom prst="rect">
            <a:avLst/>
          </a:prstGeom>
          <a:noFill/>
        </p:spPr>
        <p:txBody>
          <a:bodyPr vert="vert270" wrap="square" rtlCol="0">
            <a:spAutoFit/>
          </a:bodyPr>
          <a:lstStyle/>
          <a:p>
            <a:r>
              <a:rPr lang="en-US" sz="4000" dirty="0" smtClean="0"/>
              <a:t>Off-Body Carry</a:t>
            </a:r>
            <a:endParaRPr lang="en-US" sz="4000" dirty="0"/>
          </a:p>
        </p:txBody>
      </p:sp>
      <p:pic>
        <p:nvPicPr>
          <p:cNvPr id="9" name="Picture 8" descr="purse.jpg"/>
          <p:cNvPicPr>
            <a:picLocks noChangeAspect="1"/>
          </p:cNvPicPr>
          <p:nvPr/>
        </p:nvPicPr>
        <p:blipFill>
          <a:blip r:embed="rId3" cstate="print"/>
          <a:stretch>
            <a:fillRect/>
          </a:stretch>
        </p:blipFill>
        <p:spPr>
          <a:xfrm>
            <a:off x="2286000" y="304800"/>
            <a:ext cx="6672834" cy="3429000"/>
          </a:xfrm>
          <a:prstGeom prst="rect">
            <a:avLst/>
          </a:prstGeom>
          <a:ln>
            <a:solidFill>
              <a:schemeClr val="tx1"/>
            </a:solidFill>
          </a:ln>
        </p:spPr>
      </p:pic>
      <p:pic>
        <p:nvPicPr>
          <p:cNvPr id="10" name="Picture 9" descr="fanny.jpg"/>
          <p:cNvPicPr>
            <a:picLocks noChangeAspect="1"/>
          </p:cNvPicPr>
          <p:nvPr/>
        </p:nvPicPr>
        <p:blipFill>
          <a:blip r:embed="rId4" cstate="print"/>
          <a:srcRect l="13910"/>
          <a:stretch>
            <a:fillRect/>
          </a:stretch>
        </p:blipFill>
        <p:spPr>
          <a:xfrm>
            <a:off x="1447800" y="3962400"/>
            <a:ext cx="7545705" cy="2730500"/>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chemeClr val="tx1"/>
                </a:solidFill>
              </a:rPr>
              <a:t>Maintain Control of Your Weapon</a:t>
            </a:r>
            <a:endParaRPr lang="en-US" sz="4000" dirty="0">
              <a:solidFill>
                <a:schemeClr val="tx1"/>
              </a:solidFill>
            </a:endParaRP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chemeClr val="tx1"/>
                </a:solidFill>
              </a:rPr>
              <a:t>Use a secure carry system.  Evaluate your system with an </a:t>
            </a:r>
            <a:r>
              <a:rPr lang="en-US" sz="2400" u="sng" dirty="0" smtClean="0">
                <a:solidFill>
                  <a:schemeClr val="tx1"/>
                </a:solidFill>
              </a:rPr>
              <a:t>unloaded</a:t>
            </a:r>
            <a:r>
              <a:rPr lang="en-US" sz="2400" dirty="0" smtClean="0">
                <a:solidFill>
                  <a:schemeClr val="tx1"/>
                </a:solidFill>
              </a:rPr>
              <a:t> gun.</a:t>
            </a:r>
          </a:p>
          <a:p>
            <a:pPr lvl="1"/>
            <a:r>
              <a:rPr lang="en-US" sz="2000" dirty="0" smtClean="0">
                <a:solidFill>
                  <a:schemeClr val="tx1"/>
                </a:solidFill>
              </a:rPr>
              <a:t>Can you do a somersault?</a:t>
            </a:r>
          </a:p>
          <a:p>
            <a:pPr lvl="1"/>
            <a:r>
              <a:rPr lang="en-US" sz="2000" dirty="0" smtClean="0">
                <a:solidFill>
                  <a:schemeClr val="tx1"/>
                </a:solidFill>
              </a:rPr>
              <a:t>Can you run without holding onto the 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Maintain Control of Your Weapon</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Who sees you carry?</a:t>
            </a:r>
          </a:p>
          <a:p>
            <a:pPr lvl="1"/>
            <a:r>
              <a:rPr lang="en-US" sz="2000" dirty="0" smtClean="0">
                <a:solidFill>
                  <a:srgbClr val="EAEAEA"/>
                </a:solidFill>
              </a:rPr>
              <a:t>Concealed = not targeted for weapon</a:t>
            </a:r>
          </a:p>
          <a:p>
            <a:r>
              <a:rPr lang="en-US" sz="2400" dirty="0" smtClean="0">
                <a:solidFill>
                  <a:srgbClr val="EAEAEA"/>
                </a:solidFill>
              </a:rPr>
              <a:t>Consider personal security information</a:t>
            </a:r>
          </a:p>
          <a:p>
            <a:pPr lvl="1"/>
            <a:r>
              <a:rPr lang="en-US" sz="2000" dirty="0" smtClean="0">
                <a:solidFill>
                  <a:srgbClr val="EAEAEA"/>
                </a:solidFill>
              </a:rPr>
              <a:t>Who knows you carry?  Why should they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Avoid Need to Use Your Weapon</a:t>
            </a:r>
          </a:p>
        </p:txBody>
      </p:sp>
      <p:sp>
        <p:nvSpPr>
          <p:cNvPr id="4099" name="Rectangle 3"/>
          <p:cNvSpPr>
            <a:spLocks noGrp="1" noChangeArrowheads="1"/>
          </p:cNvSpPr>
          <p:nvPr>
            <p:ph idx="1"/>
          </p:nvPr>
        </p:nvSpPr>
        <p:spPr>
          <a:xfrm>
            <a:off x="457200" y="2667000"/>
            <a:ext cx="8229600" cy="3429000"/>
          </a:xfrm>
        </p:spPr>
        <p:txBody>
          <a:bodyPr/>
          <a:lstStyle/>
          <a:p>
            <a:r>
              <a:rPr lang="en-US" sz="2400" dirty="0" smtClean="0">
                <a:solidFill>
                  <a:srgbClr val="EAEAEA"/>
                </a:solidFill>
              </a:rPr>
              <a:t>Avoid confrontations</a:t>
            </a:r>
          </a:p>
          <a:p>
            <a:pPr lvl="1"/>
            <a:r>
              <a:rPr lang="en-US" sz="2000" dirty="0" smtClean="0">
                <a:solidFill>
                  <a:srgbClr val="EAEAEA"/>
                </a:solidFill>
              </a:rPr>
              <a:t>Behavior</a:t>
            </a:r>
          </a:p>
          <a:p>
            <a:pPr lvl="1"/>
            <a:r>
              <a:rPr lang="en-US" sz="2000" dirty="0" smtClean="0">
                <a:solidFill>
                  <a:srgbClr val="EAEAEA"/>
                </a:solidFill>
              </a:rPr>
              <a:t>“Nike™ defense”– run away if reasonable</a:t>
            </a:r>
          </a:p>
          <a:p>
            <a:r>
              <a:rPr lang="en-US" sz="2400" dirty="0" smtClean="0">
                <a:solidFill>
                  <a:srgbClr val="EAEAEA"/>
                </a:solidFill>
              </a:rPr>
              <a:t>If it’s so unsafe you don’t want to go without a gun…</a:t>
            </a:r>
          </a:p>
          <a:p>
            <a:pPr>
              <a:buNone/>
            </a:pPr>
            <a:r>
              <a:rPr lang="en-US" sz="2400" dirty="0" smtClean="0">
                <a:solidFill>
                  <a:srgbClr val="EAEAEA"/>
                </a:solidFill>
              </a:rPr>
              <a:t>     why are you going there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Avoid Need to Use Your Weapon</a:t>
            </a:r>
          </a:p>
        </p:txBody>
      </p:sp>
      <p:sp>
        <p:nvSpPr>
          <p:cNvPr id="4099" name="Rectangle 3"/>
          <p:cNvSpPr>
            <a:spLocks noGrp="1" noChangeArrowheads="1"/>
          </p:cNvSpPr>
          <p:nvPr>
            <p:ph idx="1"/>
          </p:nvPr>
        </p:nvSpPr>
        <p:spPr>
          <a:xfrm>
            <a:off x="457200" y="2667000"/>
            <a:ext cx="8229600" cy="3657600"/>
          </a:xfrm>
        </p:spPr>
        <p:txBody>
          <a:bodyPr/>
          <a:lstStyle/>
          <a:p>
            <a:r>
              <a:rPr lang="en-US" sz="2400" dirty="0" smtClean="0">
                <a:solidFill>
                  <a:srgbClr val="EAEAEA"/>
                </a:solidFill>
              </a:rPr>
              <a:t>The best way to survive an attack is to avoid it</a:t>
            </a:r>
          </a:p>
          <a:p>
            <a:r>
              <a:rPr lang="en-US" sz="2400" dirty="0" smtClean="0">
                <a:solidFill>
                  <a:srgbClr val="EAEAEA"/>
                </a:solidFill>
              </a:rPr>
              <a:t>Be aware of your surroundings</a:t>
            </a:r>
          </a:p>
          <a:p>
            <a:pPr lvl="1"/>
            <a:r>
              <a:rPr lang="en-US" sz="2000" dirty="0" smtClean="0">
                <a:solidFill>
                  <a:srgbClr val="EAEAEA"/>
                </a:solidFill>
              </a:rPr>
              <a:t>Detect the situation in time to avoid it</a:t>
            </a:r>
          </a:p>
          <a:p>
            <a:pPr lvl="1"/>
            <a:r>
              <a:rPr lang="en-US" sz="2000" dirty="0" smtClean="0">
                <a:solidFill>
                  <a:srgbClr val="EAEAEA"/>
                </a:solidFill>
              </a:rPr>
              <a:t>Don’t stumble into the middle of an event</a:t>
            </a:r>
          </a:p>
          <a:p>
            <a:pPr lvl="1"/>
            <a:r>
              <a:rPr lang="en-US" sz="2000" dirty="0" smtClean="0">
                <a:solidFill>
                  <a:srgbClr val="EAEAEA"/>
                </a:solidFill>
              </a:rPr>
              <a:t>Recognize common signs of being evaluated as a victim</a:t>
            </a:r>
          </a:p>
          <a:p>
            <a:r>
              <a:rPr lang="en-US" sz="2400" dirty="0" smtClean="0">
                <a:solidFill>
                  <a:srgbClr val="EAEAEA"/>
                </a:solidFill>
              </a:rPr>
              <a:t>Trust your intuition.  If you feel uncomfortable in a situation, leave!</a:t>
            </a:r>
          </a:p>
          <a:p>
            <a:r>
              <a:rPr lang="en-US" sz="2400" smtClean="0">
                <a:solidFill>
                  <a:srgbClr val="EAEAEA"/>
                </a:solidFill>
              </a:rPr>
              <a:t>De-escalate confrontation</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Encounters with Law Enforcement</a:t>
            </a:r>
          </a:p>
        </p:txBody>
      </p:sp>
      <p:sp>
        <p:nvSpPr>
          <p:cNvPr id="4099" name="Rectangle 3"/>
          <p:cNvSpPr>
            <a:spLocks noGrp="1" noChangeArrowheads="1"/>
          </p:cNvSpPr>
          <p:nvPr>
            <p:ph idx="1"/>
          </p:nvPr>
        </p:nvSpPr>
        <p:spPr>
          <a:xfrm>
            <a:off x="457200" y="2667000"/>
            <a:ext cx="8229600" cy="4038600"/>
          </a:xfrm>
        </p:spPr>
        <p:txBody>
          <a:bodyPr/>
          <a:lstStyle/>
          <a:p>
            <a:pPr lvl="0"/>
            <a:r>
              <a:rPr lang="en-US" sz="2400" dirty="0" smtClean="0"/>
              <a:t>Tell the officer you have a concealed carry license and are carrying a weapon</a:t>
            </a:r>
          </a:p>
          <a:p>
            <a:pPr lvl="1"/>
            <a:r>
              <a:rPr lang="en-US" sz="2000" dirty="0" smtClean="0"/>
              <a:t>Do not reach for the weapon or make any quick movements</a:t>
            </a:r>
          </a:p>
          <a:p>
            <a:pPr lvl="1"/>
            <a:r>
              <a:rPr lang="en-US" sz="2000" dirty="0" smtClean="0"/>
              <a:t>Keep your hands visible</a:t>
            </a:r>
          </a:p>
          <a:p>
            <a:pPr lvl="0"/>
            <a:r>
              <a:rPr lang="en-US" sz="2400" dirty="0" smtClean="0"/>
              <a:t>Traffic stops</a:t>
            </a:r>
          </a:p>
          <a:p>
            <a:pPr lvl="1"/>
            <a:r>
              <a:rPr lang="en-US" sz="2000" dirty="0" smtClean="0"/>
              <a:t>Stay in the vehicle</a:t>
            </a:r>
          </a:p>
          <a:p>
            <a:pPr lvl="1"/>
            <a:r>
              <a:rPr lang="en-US" sz="2000" dirty="0" smtClean="0"/>
              <a:t>Roll down your window</a:t>
            </a:r>
          </a:p>
          <a:p>
            <a:pPr lvl="1"/>
            <a:r>
              <a:rPr lang="en-US" sz="2000" dirty="0" smtClean="0"/>
              <a:t>Turn on the vehicle’s dome light at night</a:t>
            </a:r>
          </a:p>
          <a:p>
            <a:pPr lvl="1"/>
            <a:r>
              <a:rPr lang="en-US" sz="2000" dirty="0" smtClean="0"/>
              <a:t>Place your hands on the steering wheel</a:t>
            </a:r>
          </a:p>
          <a:p>
            <a:pPr lvl="0"/>
            <a:r>
              <a:rPr lang="en-US" sz="2400" dirty="0" smtClean="0"/>
              <a:t>Follow the officer’s instructions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8" end="8"/>
                                            </p:txEl>
                                          </p:spTgt>
                                        </p:tgtEl>
                                        <p:attrNameLst>
                                          <p:attrName>style.visibility</p:attrName>
                                        </p:attrNameLst>
                                      </p:cBhvr>
                                      <p:to>
                                        <p:strVal val="visible"/>
                                      </p:to>
                                    </p:set>
                                    <p:anim calcmode="lin" valueType="num">
                                      <p:cBhvr additive="base">
                                        <p:cTn id="43"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Officers May Take Different Actions</a:t>
            </a:r>
          </a:p>
        </p:txBody>
      </p:sp>
      <p:sp>
        <p:nvSpPr>
          <p:cNvPr id="4099" name="Rectangle 3"/>
          <p:cNvSpPr>
            <a:spLocks noGrp="1" noChangeArrowheads="1"/>
          </p:cNvSpPr>
          <p:nvPr>
            <p:ph idx="1"/>
          </p:nvPr>
        </p:nvSpPr>
        <p:spPr>
          <a:xfrm>
            <a:off x="457200" y="2667000"/>
            <a:ext cx="8229600" cy="3886200"/>
          </a:xfrm>
        </p:spPr>
        <p:txBody>
          <a:bodyPr/>
          <a:lstStyle/>
          <a:p>
            <a:r>
              <a:rPr lang="en-US" sz="2400" dirty="0" smtClean="0"/>
              <a:t>Policies and procedures may vary around the state</a:t>
            </a:r>
          </a:p>
          <a:p>
            <a:r>
              <a:rPr lang="en-US" sz="2400" dirty="0" smtClean="0"/>
              <a:t>Officers may have information not known to you</a:t>
            </a:r>
          </a:p>
          <a:p>
            <a:pPr lvl="1"/>
            <a:r>
              <a:rPr lang="en-US" sz="2400" dirty="0" smtClean="0"/>
              <a:t>Is your car similar to a suspect’s vehicle?</a:t>
            </a:r>
          </a:p>
          <a:p>
            <a:r>
              <a:rPr lang="en-US" sz="2400" dirty="0" smtClean="0"/>
              <a:t>Officers know CCW is legal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Safe Carry Considerations</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Why do you want to use a holster?</a:t>
            </a:r>
          </a:p>
          <a:p>
            <a:r>
              <a:rPr lang="en-US" sz="2400" dirty="0" smtClean="0">
                <a:solidFill>
                  <a:srgbClr val="EAEAEA"/>
                </a:solidFill>
              </a:rPr>
              <a:t>Name a method of carrying a gun, and identify its relevant safety considerations.</a:t>
            </a:r>
          </a:p>
          <a:p>
            <a:r>
              <a:rPr lang="en-US" sz="2400" dirty="0" smtClean="0">
                <a:solidFill>
                  <a:srgbClr val="EAEAEA"/>
                </a:solidFill>
              </a:rPr>
              <a:t>How can you increase your control over your weapon?</a:t>
            </a:r>
          </a:p>
          <a:p>
            <a:r>
              <a:rPr lang="en-US" sz="2400" dirty="0" smtClean="0">
                <a:solidFill>
                  <a:srgbClr val="EAEAEA"/>
                </a:solidFill>
              </a:rPr>
              <a:t>What’s the best way to survive a lethal incident?</a:t>
            </a:r>
          </a:p>
          <a:p>
            <a:r>
              <a:rPr lang="en-US" sz="2400" dirty="0" smtClean="0">
                <a:solidFill>
                  <a:srgbClr val="EAEAEA"/>
                </a:solidFill>
              </a:rPr>
              <a:t>What should you do if you are stopped for a traffic offense?</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During the Break</a:t>
            </a:r>
          </a:p>
        </p:txBody>
      </p:sp>
      <p:sp>
        <p:nvSpPr>
          <p:cNvPr id="4099" name="Rectangle 3"/>
          <p:cNvSpPr>
            <a:spLocks noGrp="1" noChangeArrowheads="1"/>
          </p:cNvSpPr>
          <p:nvPr>
            <p:ph idx="1"/>
          </p:nvPr>
        </p:nvSpPr>
        <p:spPr>
          <a:xfrm>
            <a:off x="457200" y="5638800"/>
            <a:ext cx="8229600" cy="944563"/>
          </a:xfrm>
        </p:spPr>
        <p:txBody>
          <a:bodyPr/>
          <a:lstStyle/>
          <a:p>
            <a:pPr>
              <a:buNone/>
            </a:pPr>
            <a:r>
              <a:rPr lang="en-US" sz="2400" dirty="0" smtClean="0">
                <a:solidFill>
                  <a:srgbClr val="EAEAEA"/>
                </a:solidFill>
              </a:rPr>
              <a:t>After the break, we’ll discuss Legal Implications of CCW.</a:t>
            </a:r>
          </a:p>
        </p:txBody>
      </p:sp>
      <p:sp>
        <p:nvSpPr>
          <p:cNvPr id="4" name="Octagon 3"/>
          <p:cNvSpPr/>
          <p:nvPr/>
        </p:nvSpPr>
        <p:spPr>
          <a:xfrm>
            <a:off x="5181600" y="1905000"/>
            <a:ext cx="2819400" cy="2514600"/>
          </a:xfrm>
          <a:prstGeom prst="octagon">
            <a:avLst/>
          </a:prstGeom>
          <a:gradFill flip="none" rotWithShape="1">
            <a:gsLst>
              <a:gs pos="25000">
                <a:srgbClr val="FF0000"/>
              </a:gs>
              <a:gs pos="100000">
                <a:schemeClr val="accent1">
                  <a:shade val="67500"/>
                  <a:satMod val="115000"/>
                </a:schemeClr>
              </a:gs>
              <a:gs pos="100000">
                <a:schemeClr val="accent1">
                  <a:shade val="100000"/>
                  <a:satMod val="115000"/>
                </a:schemeClr>
              </a:gs>
            </a:gsLst>
            <a:lin ang="13500000" scaled="1"/>
            <a:tileRect/>
          </a:gradFill>
          <a:scene3d>
            <a:camera prst="orthographicFront">
              <a:rot lat="0" lon="0" rev="21299999"/>
            </a:camera>
            <a:lightRig rig="threePt" dir="t"/>
          </a:scene3d>
          <a:sp3d z="889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DO NOT HANDLE ANY WEAPONS</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Legal Implications of CCW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Elements of the Concealed Carry Law</a:t>
            </a:r>
          </a:p>
          <a:p>
            <a:r>
              <a:rPr lang="en-US" sz="2400" dirty="0" smtClean="0">
                <a:solidFill>
                  <a:srgbClr val="EAEAEA"/>
                </a:solidFill>
              </a:rPr>
              <a:t>Where You Cannot Carry Your Weapon</a:t>
            </a:r>
          </a:p>
          <a:p>
            <a:r>
              <a:rPr lang="en-US" sz="2400" dirty="0" smtClean="0">
                <a:solidFill>
                  <a:srgbClr val="EAEAEA"/>
                </a:solidFill>
              </a:rPr>
              <a:t>Self Defense and the Defense of Others</a:t>
            </a:r>
          </a:p>
          <a:p>
            <a:r>
              <a:rPr lang="en-US" sz="2400" dirty="0" smtClean="0">
                <a:solidFill>
                  <a:srgbClr val="EAEAEA"/>
                </a:solidFill>
              </a:rPr>
              <a:t>Defense of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br>
              <a:rPr lang="en-US" sz="4000" i="1" dirty="0" smtClean="0">
                <a:solidFill>
                  <a:srgbClr val="EAEAEA"/>
                </a:solidFill>
              </a:rPr>
            </a:br>
            <a:r>
              <a:rPr lang="en-US" sz="4000" dirty="0" smtClean="0">
                <a:solidFill>
                  <a:srgbClr val="EAEAEA"/>
                </a:solidFill>
              </a:rPr>
              <a:t>Firearm Safety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The Four Fundamental Firearm Safety Rules</a:t>
            </a:r>
          </a:p>
          <a:p>
            <a:r>
              <a:rPr lang="en-US" sz="2400" dirty="0" smtClean="0">
                <a:solidFill>
                  <a:srgbClr val="EAEAEA"/>
                </a:solidFill>
              </a:rPr>
              <a:t>Additional Safety Considerations</a:t>
            </a:r>
          </a:p>
          <a:p>
            <a:r>
              <a:rPr lang="en-US" sz="2400" dirty="0" smtClean="0">
                <a:solidFill>
                  <a:srgbClr val="EAEAEA"/>
                </a:solidFill>
              </a:rPr>
              <a:t>Handgun Parts Identification</a:t>
            </a:r>
          </a:p>
          <a:p>
            <a:r>
              <a:rPr lang="en-US" sz="2400" dirty="0" smtClean="0">
                <a:solidFill>
                  <a:srgbClr val="EAEAEA"/>
                </a:solidFill>
              </a:rPr>
              <a:t>How to Determine if a Handgun is Loaded</a:t>
            </a:r>
          </a:p>
          <a:p>
            <a:r>
              <a:rPr lang="en-US" sz="2400" dirty="0" smtClean="0">
                <a:solidFill>
                  <a:srgbClr val="EAEAEA"/>
                </a:solidFill>
              </a:rPr>
              <a:t>How to Safely Unload a Handgun</a:t>
            </a:r>
          </a:p>
          <a:p>
            <a:r>
              <a:rPr lang="en-US" sz="2400" dirty="0" smtClean="0">
                <a:solidFill>
                  <a:srgbClr val="EAEAEA"/>
                </a:solidFill>
              </a:rPr>
              <a:t>Weapons in Your Home</a:t>
            </a:r>
          </a:p>
          <a:p>
            <a:r>
              <a:rPr lang="en-US" sz="2400" dirty="0" smtClean="0">
                <a:solidFill>
                  <a:srgbClr val="EAEAEA"/>
                </a:solidFill>
              </a:rPr>
              <a:t>Safe Storage</a:t>
            </a:r>
          </a:p>
          <a:p>
            <a:r>
              <a:rPr lang="en-US" sz="2400" dirty="0" smtClean="0">
                <a:solidFill>
                  <a:srgbClr val="EAEAEA"/>
                </a:solidFill>
              </a:rPr>
              <a:t>Children and Weapons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Licensees may carry concealed dangerous weapons:</a:t>
            </a:r>
          </a:p>
          <a:p>
            <a:pPr lvl="1"/>
            <a:r>
              <a:rPr lang="en-US" sz="2000" dirty="0" smtClean="0">
                <a:solidFill>
                  <a:srgbClr val="EAEAEA"/>
                </a:solidFill>
              </a:rPr>
              <a:t>Handgun</a:t>
            </a:r>
          </a:p>
          <a:p>
            <a:pPr lvl="1"/>
            <a:r>
              <a:rPr lang="en-US" sz="2000" dirty="0" smtClean="0">
                <a:solidFill>
                  <a:srgbClr val="EAEAEA"/>
                </a:solidFill>
              </a:rPr>
              <a:t>Electric weapon</a:t>
            </a:r>
          </a:p>
          <a:p>
            <a:pPr lvl="1"/>
            <a:r>
              <a:rPr lang="en-US" sz="2000" dirty="0" smtClean="0">
                <a:solidFill>
                  <a:srgbClr val="EAEAEA"/>
                </a:solidFill>
              </a:rPr>
              <a:t>Billy club</a:t>
            </a:r>
          </a:p>
          <a:p>
            <a:r>
              <a:rPr lang="en-US" sz="2400" dirty="0" smtClean="0">
                <a:solidFill>
                  <a:srgbClr val="EAEAEA"/>
                </a:solidFill>
              </a:rPr>
              <a:t>A license does not allow carry of a concealed:</a:t>
            </a:r>
          </a:p>
          <a:p>
            <a:pPr lvl="1"/>
            <a:r>
              <a:rPr lang="en-US" sz="2000" dirty="0" smtClean="0">
                <a:solidFill>
                  <a:srgbClr val="EAEAEA"/>
                </a:solidFill>
              </a:rPr>
              <a:t>Short-barrel rifle</a:t>
            </a:r>
          </a:p>
          <a:p>
            <a:pPr lvl="1"/>
            <a:r>
              <a:rPr lang="en-US" sz="2000" dirty="0" smtClean="0">
                <a:solidFill>
                  <a:srgbClr val="EAEAEA"/>
                </a:solidFill>
              </a:rPr>
              <a:t>Short-barrel shotgun</a:t>
            </a:r>
          </a:p>
          <a:p>
            <a:pPr lvl="1"/>
            <a:r>
              <a:rPr lang="en-US" sz="2000" dirty="0" smtClean="0">
                <a:solidFill>
                  <a:srgbClr val="EAEAEA"/>
                </a:solidFill>
              </a:rPr>
              <a:t>Machine 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When carrying a weapon, licensees must also carry:</a:t>
            </a:r>
          </a:p>
          <a:p>
            <a:pPr lvl="1"/>
            <a:r>
              <a:rPr lang="en-US" sz="2000" dirty="0" smtClean="0">
                <a:solidFill>
                  <a:srgbClr val="EAEAEA"/>
                </a:solidFill>
              </a:rPr>
              <a:t>CCW license </a:t>
            </a:r>
            <a:r>
              <a:rPr lang="en-US" sz="2000" i="1" dirty="0" smtClean="0">
                <a:solidFill>
                  <a:srgbClr val="EAEAEA"/>
                </a:solidFill>
              </a:rPr>
              <a:t>and</a:t>
            </a:r>
            <a:endParaRPr lang="en-US" sz="2000" dirty="0" smtClean="0">
              <a:solidFill>
                <a:srgbClr val="EAEAEA"/>
              </a:solidFill>
            </a:endParaRPr>
          </a:p>
          <a:p>
            <a:pPr lvl="1"/>
            <a:r>
              <a:rPr lang="en-US" sz="2000" dirty="0" smtClean="0">
                <a:solidFill>
                  <a:srgbClr val="EAEAEA"/>
                </a:solidFill>
              </a:rPr>
              <a:t>Current photo driver’s license or identification card</a:t>
            </a:r>
          </a:p>
          <a:p>
            <a:r>
              <a:rPr lang="en-US" sz="2400" dirty="0" smtClean="0">
                <a:solidFill>
                  <a:srgbClr val="EAEAEA"/>
                </a:solidFill>
              </a:rPr>
              <a:t>You must show your license upon the request of a law enforcement officer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Elements of the Concealed Carry Law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CCW license is a </a:t>
            </a:r>
            <a:r>
              <a:rPr lang="en-US" sz="2400" i="1" dirty="0" smtClean="0">
                <a:solidFill>
                  <a:srgbClr val="EAEAEA"/>
                </a:solidFill>
              </a:rPr>
              <a:t>state</a:t>
            </a:r>
            <a:r>
              <a:rPr lang="en-US" sz="2400" dirty="0" smtClean="0">
                <a:solidFill>
                  <a:srgbClr val="EAEAEA"/>
                </a:solidFill>
              </a:rPr>
              <a:t> license</a:t>
            </a:r>
          </a:p>
          <a:p>
            <a:pPr lvl="1"/>
            <a:r>
              <a:rPr lang="en-US" sz="2000" dirty="0" smtClean="0">
                <a:solidFill>
                  <a:srgbClr val="EAEAEA"/>
                </a:solidFill>
              </a:rPr>
              <a:t>It does not confer rights on federal property</a:t>
            </a:r>
          </a:p>
          <a:p>
            <a:r>
              <a:rPr lang="en-US" sz="2400" dirty="0" smtClean="0">
                <a:solidFill>
                  <a:srgbClr val="EAEAEA"/>
                </a:solidFill>
              </a:rPr>
              <a:t>A CCW license does not change vehicle requirements for rifles or shotguns</a:t>
            </a:r>
          </a:p>
          <a:p>
            <a:pPr lvl="1"/>
            <a:r>
              <a:rPr lang="en-US" sz="2000" dirty="0" smtClean="0">
                <a:solidFill>
                  <a:srgbClr val="EAEAEA"/>
                </a:solidFill>
              </a:rPr>
              <a:t>Must still be unloaded, and out-of-reach or in plain view</a:t>
            </a:r>
          </a:p>
          <a:p>
            <a:r>
              <a:rPr lang="en-US" sz="2400" dirty="0" smtClean="0">
                <a:solidFill>
                  <a:srgbClr val="EAEAEA"/>
                </a:solidFill>
              </a:rPr>
              <a:t>The law does not provide immunity from civil lawsuits</a:t>
            </a:r>
          </a:p>
          <a:p>
            <a:r>
              <a:rPr lang="en-US" sz="2400" dirty="0" smtClean="0">
                <a:solidFill>
                  <a:srgbClr val="EAEAEA"/>
                </a:solidFill>
              </a:rPr>
              <a:t>The law does not confer any “extra” self-defense rights</a:t>
            </a:r>
          </a:p>
          <a:p>
            <a:r>
              <a:rPr lang="en-US" sz="2400" dirty="0" smtClean="0">
                <a:solidFill>
                  <a:srgbClr val="EAEAEA"/>
                </a:solidFill>
              </a:rPr>
              <a:t>The law does not prevent criminal prosecution for illegal acts of the licensee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9">
                                            <p:txEl>
                                              <p:pRg st="5" end="5"/>
                                            </p:txEl>
                                          </p:spTgt>
                                        </p:tgtEl>
                                        <p:attrNameLst>
                                          <p:attrName>style.visibility</p:attrName>
                                        </p:attrNameLst>
                                      </p:cBhvr>
                                      <p:to>
                                        <p:strVal val="visible"/>
                                      </p:to>
                                    </p:set>
                                    <p:anim calcmode="lin" valueType="num">
                                      <p:cBhvr additive="base">
                                        <p:cTn id="3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 calcmode="lin" valueType="num">
                                      <p:cBhvr additive="base">
                                        <p:cTn id="39"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Where You Cannot Carry A Handgun</a:t>
            </a:r>
          </a:p>
        </p:txBody>
      </p:sp>
      <p:sp>
        <p:nvSpPr>
          <p:cNvPr id="4099" name="Rectangle 3"/>
          <p:cNvSpPr>
            <a:spLocks noGrp="1" noChangeArrowheads="1"/>
          </p:cNvSpPr>
          <p:nvPr>
            <p:ph idx="1"/>
          </p:nvPr>
        </p:nvSpPr>
        <p:spPr>
          <a:xfrm>
            <a:off x="457200" y="2133600"/>
            <a:ext cx="8229600" cy="4449763"/>
          </a:xfrm>
        </p:spPr>
        <p:txBody>
          <a:bodyPr/>
          <a:lstStyle/>
          <a:p>
            <a:pPr lvl="0"/>
            <a:r>
              <a:rPr lang="en-US" sz="2400" dirty="0" smtClean="0"/>
              <a:t>Police stations, sheriff’s offices, state patrol stations, or offices of DOJ special agents</a:t>
            </a:r>
          </a:p>
          <a:p>
            <a:pPr lvl="0"/>
            <a:r>
              <a:rPr lang="en-US" sz="2400" dirty="0" smtClean="0"/>
              <a:t>Prisons, jails, houses of correction, or secured correctional facilities</a:t>
            </a:r>
          </a:p>
          <a:p>
            <a:pPr lvl="0"/>
            <a:r>
              <a:rPr lang="en-US" sz="2400" dirty="0" smtClean="0"/>
              <a:t>The Sand Ridge Secure Treatment Center, the Wisconsin Resource Center, or any secured portion of a mental health institution, including the Maximum Security Facility at the Mendota Mental Health Institute</a:t>
            </a:r>
          </a:p>
          <a:p>
            <a:pPr lvl="0"/>
            <a:r>
              <a:rPr lang="en-US" sz="2400" dirty="0" smtClean="0"/>
              <a:t>County, state, or federal courthouses</a:t>
            </a:r>
          </a:p>
          <a:p>
            <a:pPr lvl="0"/>
            <a:r>
              <a:rPr lang="en-US" sz="2400" dirty="0" smtClean="0"/>
              <a:t>Municipal courtrooms if court is in session</a:t>
            </a:r>
          </a:p>
          <a:p>
            <a:pPr lvl="0"/>
            <a:r>
              <a:rPr lang="en-US" sz="2400" dirty="0" smtClean="0"/>
              <a:t>Beyond airport security checkpoints</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Where You Cannot Carry A Handgun</a:t>
            </a:r>
          </a:p>
        </p:txBody>
      </p:sp>
      <p:sp>
        <p:nvSpPr>
          <p:cNvPr id="4099" name="Rectangle 3"/>
          <p:cNvSpPr>
            <a:spLocks noGrp="1" noChangeArrowheads="1"/>
          </p:cNvSpPr>
          <p:nvPr>
            <p:ph idx="1"/>
          </p:nvPr>
        </p:nvSpPr>
        <p:spPr>
          <a:xfrm>
            <a:off x="457200" y="2133600"/>
            <a:ext cx="8229600" cy="4449763"/>
          </a:xfrm>
        </p:spPr>
        <p:txBody>
          <a:bodyPr/>
          <a:lstStyle/>
          <a:p>
            <a:pPr lvl="0"/>
            <a:r>
              <a:rPr lang="en-US" sz="2400" dirty="0" smtClean="0">
                <a:solidFill>
                  <a:srgbClr val="EAEAEA"/>
                </a:solidFill>
              </a:rPr>
              <a:t>Anywhere when under the influence of an intoxicant</a:t>
            </a:r>
          </a:p>
          <a:p>
            <a:pPr lvl="0"/>
            <a:r>
              <a:rPr lang="en-US" sz="2400" dirty="0" smtClean="0">
                <a:solidFill>
                  <a:srgbClr val="EAEAEA"/>
                </a:solidFill>
              </a:rPr>
              <a:t>On the job, if prohibited by your employer</a:t>
            </a:r>
          </a:p>
          <a:p>
            <a:pPr lvl="0"/>
            <a:r>
              <a:rPr lang="en-US" sz="2400" dirty="0" smtClean="0">
                <a:solidFill>
                  <a:srgbClr val="EAEAEA"/>
                </a:solidFill>
              </a:rPr>
              <a:t>When “no weapon” signs are posted or you are told weapons are prohibited:</a:t>
            </a:r>
          </a:p>
          <a:p>
            <a:pPr lvl="1"/>
            <a:r>
              <a:rPr lang="en-US" sz="2000" dirty="0" smtClean="0">
                <a:solidFill>
                  <a:srgbClr val="EAEAEA"/>
                </a:solidFill>
              </a:rPr>
              <a:t>In businesses</a:t>
            </a:r>
          </a:p>
          <a:p>
            <a:pPr lvl="1"/>
            <a:r>
              <a:rPr lang="en-US" sz="2000" dirty="0" smtClean="0">
                <a:solidFill>
                  <a:srgbClr val="EAEAEA"/>
                </a:solidFill>
              </a:rPr>
              <a:t>On private property or land</a:t>
            </a:r>
          </a:p>
          <a:p>
            <a:pPr lvl="1"/>
            <a:r>
              <a:rPr lang="en-US" sz="2000" dirty="0" smtClean="0"/>
              <a:t>In state or local government buildings</a:t>
            </a:r>
          </a:p>
          <a:p>
            <a:pPr lvl="1"/>
            <a:r>
              <a:rPr lang="en-US" sz="2000" dirty="0" smtClean="0"/>
              <a:t>At special events</a:t>
            </a:r>
          </a:p>
          <a:p>
            <a:pPr lvl="1"/>
            <a:r>
              <a:rPr lang="en-US" sz="2000" dirty="0" smtClean="0"/>
              <a:t>In public or private university or college buildings</a:t>
            </a:r>
          </a:p>
          <a:p>
            <a:r>
              <a:rPr lang="en-US" sz="2400" dirty="0" smtClean="0"/>
              <a:t>See the DOJ “Frequently Asked Questions” document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Schools</a:t>
            </a:r>
          </a:p>
        </p:txBody>
      </p:sp>
      <p:sp>
        <p:nvSpPr>
          <p:cNvPr id="4099" name="Rectangle 3"/>
          <p:cNvSpPr>
            <a:spLocks noGrp="1" noChangeArrowheads="1"/>
          </p:cNvSpPr>
          <p:nvPr>
            <p:ph idx="1"/>
          </p:nvPr>
        </p:nvSpPr>
        <p:spPr>
          <a:xfrm>
            <a:off x="457200" y="1981200"/>
            <a:ext cx="8458200" cy="4602163"/>
          </a:xfrm>
        </p:spPr>
        <p:txBody>
          <a:bodyPr/>
          <a:lstStyle/>
          <a:p>
            <a:r>
              <a:rPr lang="en-US" sz="2400" dirty="0" smtClean="0">
                <a:solidFill>
                  <a:srgbClr val="EAEAEA"/>
                </a:solidFill>
              </a:rPr>
              <a:t>Felony to carry firearm on school grounds, unless:</a:t>
            </a:r>
          </a:p>
          <a:p>
            <a:pPr lvl="1"/>
            <a:r>
              <a:rPr lang="en-US" sz="2000" dirty="0" smtClean="0">
                <a:solidFill>
                  <a:srgbClr val="EAEAEA"/>
                </a:solidFill>
              </a:rPr>
              <a:t>School-approved program</a:t>
            </a:r>
          </a:p>
          <a:p>
            <a:pPr lvl="1"/>
            <a:r>
              <a:rPr lang="en-US" sz="2000" dirty="0" smtClean="0">
                <a:solidFill>
                  <a:srgbClr val="EAEAEA"/>
                </a:solidFill>
              </a:rPr>
              <a:t>Unloaded, encased, and with permission of school to cross grounds to access hunting land</a:t>
            </a:r>
          </a:p>
          <a:p>
            <a:pPr lvl="1"/>
            <a:r>
              <a:rPr lang="en-US" sz="2000" dirty="0" smtClean="0"/>
              <a:t>Unloaded, in a case, and out-of-reach in vehicle</a:t>
            </a:r>
          </a:p>
          <a:p>
            <a:pPr lvl="1"/>
            <a:r>
              <a:rPr lang="en-US" sz="2000" dirty="0" smtClean="0">
                <a:solidFill>
                  <a:srgbClr val="EAEAEA"/>
                </a:solidFill>
              </a:rPr>
              <a:t>Legal hunting in school forest with permission of school</a:t>
            </a:r>
          </a:p>
          <a:p>
            <a:pPr lvl="1"/>
            <a:r>
              <a:rPr lang="en-US" sz="2000" dirty="0" smtClean="0">
                <a:solidFill>
                  <a:srgbClr val="EAEAEA"/>
                </a:solidFill>
              </a:rPr>
              <a:t>Law enforcement officer or qualified former law enforcement officer</a:t>
            </a:r>
          </a:p>
          <a:p>
            <a:pPr lvl="1"/>
            <a:r>
              <a:rPr lang="en-US" sz="2000" dirty="0" smtClean="0">
                <a:solidFill>
                  <a:srgbClr val="EAEAEA"/>
                </a:solidFill>
              </a:rPr>
              <a:t>State commission warden acting in official capacity</a:t>
            </a:r>
          </a:p>
          <a:p>
            <a:r>
              <a:rPr lang="en-US" sz="2400" dirty="0" smtClean="0">
                <a:solidFill>
                  <a:srgbClr val="EAEAEA"/>
                </a:solidFill>
              </a:rPr>
              <a:t>Misdemeanor to carry within 1,000 feet of school grounds without a CCW license, unless:</a:t>
            </a:r>
          </a:p>
          <a:p>
            <a:pPr lvl="1"/>
            <a:r>
              <a:rPr lang="en-US" sz="2000" dirty="0" smtClean="0">
                <a:solidFill>
                  <a:srgbClr val="EAEAEA"/>
                </a:solidFill>
              </a:rPr>
              <a:t>One of the above exceptions applies; or</a:t>
            </a:r>
          </a:p>
          <a:p>
            <a:pPr lvl="1"/>
            <a:r>
              <a:rPr lang="en-US" sz="2000" dirty="0" smtClean="0">
                <a:solidFill>
                  <a:srgbClr val="EAEAEA"/>
                </a:solidFill>
              </a:rPr>
              <a:t>On private property not part of school grounds</a:t>
            </a:r>
          </a:p>
          <a:p>
            <a:pPr lvl="1"/>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 calcmode="lin" valueType="num">
                                      <p:cBhvr additive="base">
                                        <p:cTn id="2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099">
                                            <p:txEl>
                                              <p:pRg st="8" end="8"/>
                                            </p:txEl>
                                          </p:spTgt>
                                        </p:tgtEl>
                                        <p:attrNameLst>
                                          <p:attrName>style.visibility</p:attrName>
                                        </p:attrNameLst>
                                      </p:cBhvr>
                                      <p:to>
                                        <p:strVal val="visible"/>
                                      </p:to>
                                    </p:set>
                                    <p:anim calcmode="lin" valueType="num">
                                      <p:cBhvr additive="base">
                                        <p:cTn id="41"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099">
                                            <p:txEl>
                                              <p:pRg st="9" end="9"/>
                                            </p:txEl>
                                          </p:spTgt>
                                        </p:tgtEl>
                                        <p:attrNameLst>
                                          <p:attrName>style.visibility</p:attrName>
                                        </p:attrNameLst>
                                      </p:cBhvr>
                                      <p:to>
                                        <p:strVal val="visible"/>
                                      </p:to>
                                    </p:set>
                                    <p:anim calcmode="lin" valueType="num">
                                      <p:cBhvr additive="base">
                                        <p:cTn id="45" dur="500" fill="hold"/>
                                        <p:tgtEl>
                                          <p:spTgt spid="4099">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t>Gunshots are always deadly force</a:t>
            </a:r>
            <a:endParaRPr lang="en-US" sz="2400" dirty="0" smtClean="0">
              <a:solidFill>
                <a:srgbClr val="EAEAEA"/>
              </a:solidFill>
            </a:endParaRPr>
          </a:p>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“Reasonably believe”</a:t>
            </a:r>
          </a:p>
          <a:p>
            <a:pPr lvl="1"/>
            <a:r>
              <a:rPr lang="en-US" sz="2000" dirty="0" smtClean="0">
                <a:solidFill>
                  <a:srgbClr val="EAEAEA"/>
                </a:solidFill>
              </a:rPr>
              <a:t>Belief must be objective</a:t>
            </a:r>
          </a:p>
          <a:p>
            <a:pPr lvl="1"/>
            <a:r>
              <a:rPr lang="en-US" sz="2000" dirty="0" smtClean="0">
                <a:solidFill>
                  <a:srgbClr val="EAEAEA"/>
                </a:solidFill>
              </a:rPr>
              <a:t>Belief can be mistaken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332037"/>
            <a:ext cx="8229600" cy="4373563"/>
          </a:xfrm>
        </p:spPr>
        <p:txBody>
          <a:bodyPr/>
          <a:lstStyle/>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“Imminent threat”</a:t>
            </a:r>
          </a:p>
          <a:p>
            <a:pPr lvl="1"/>
            <a:r>
              <a:rPr lang="en-US" sz="2000" dirty="0" smtClean="0">
                <a:solidFill>
                  <a:srgbClr val="EAEAEA"/>
                </a:solidFill>
              </a:rPr>
              <a:t>Intent</a:t>
            </a:r>
          </a:p>
          <a:p>
            <a:pPr lvl="1"/>
            <a:r>
              <a:rPr lang="en-US" sz="2000" dirty="0" smtClean="0">
                <a:solidFill>
                  <a:srgbClr val="EAEAEA"/>
                </a:solidFill>
              </a:rPr>
              <a:t>Weapon</a:t>
            </a:r>
          </a:p>
          <a:p>
            <a:pPr lvl="1"/>
            <a:r>
              <a:rPr lang="en-US" sz="2000" dirty="0" smtClean="0">
                <a:solidFill>
                  <a:srgbClr val="EAEAEA"/>
                </a:solidFill>
              </a:rPr>
              <a:t>Delivery system</a:t>
            </a:r>
          </a:p>
          <a:p>
            <a:pPr lvl="1"/>
            <a:r>
              <a:rPr lang="en-US" sz="2000" dirty="0" smtClean="0">
                <a:solidFill>
                  <a:srgbClr val="EAEAEA"/>
                </a:solidFill>
              </a:rPr>
              <a:t>Preclusion</a:t>
            </a:r>
          </a:p>
          <a:p>
            <a:pPr lvl="2"/>
            <a:r>
              <a:rPr lang="en-US" sz="1600" dirty="0" smtClean="0">
                <a:solidFill>
                  <a:srgbClr val="EAEAEA"/>
                </a:solidFill>
              </a:rPr>
              <a:t>No other </a:t>
            </a:r>
            <a:r>
              <a:rPr lang="en-US" sz="1600" i="1" dirty="0" smtClean="0">
                <a:solidFill>
                  <a:srgbClr val="EAEAEA"/>
                </a:solidFill>
              </a:rPr>
              <a:t>reasonable</a:t>
            </a:r>
            <a:r>
              <a:rPr lang="en-US" sz="1600" dirty="0" smtClean="0">
                <a:solidFill>
                  <a:srgbClr val="EAEAEA"/>
                </a:solidFill>
              </a:rPr>
              <a:t> alternative</a:t>
            </a:r>
          </a:p>
          <a:p>
            <a:pPr lvl="2"/>
            <a:r>
              <a:rPr lang="en-US" sz="1600" dirty="0" smtClean="0">
                <a:solidFill>
                  <a:srgbClr val="EAEAEA"/>
                </a:solidFill>
              </a:rPr>
              <a:t>Deadly force is a last resort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099">
                                            <p:txEl>
                                              <p:pRg st="6" end="6"/>
                                            </p:txEl>
                                          </p:spTgt>
                                        </p:tgtEl>
                                        <p:attrNameLst>
                                          <p:attrName>style.visibility</p:attrName>
                                        </p:attrNameLst>
                                      </p:cBhvr>
                                      <p:to>
                                        <p:strVal val="visible"/>
                                      </p:to>
                                    </p:set>
                                    <p:anim calcmode="lin" valueType="num">
                                      <p:cBhvr additive="base">
                                        <p:cTn id="4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 calcmode="lin" valueType="num">
                                      <p:cBhvr additive="base">
                                        <p:cTn id="45"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You cannot use deadly force unless you </a:t>
            </a:r>
            <a:r>
              <a:rPr lang="en-US" sz="2400" dirty="0" smtClean="0">
                <a:solidFill>
                  <a:srgbClr val="FF0000"/>
                </a:solidFill>
              </a:rPr>
              <a:t>reasonably believe</a:t>
            </a:r>
            <a:r>
              <a:rPr lang="en-US" sz="2400" dirty="0" smtClean="0">
                <a:solidFill>
                  <a:srgbClr val="EAEAEA"/>
                </a:solidFill>
              </a:rPr>
              <a:t> you are in </a:t>
            </a:r>
            <a:r>
              <a:rPr lang="en-US" sz="2400" dirty="0" smtClean="0">
                <a:solidFill>
                  <a:srgbClr val="FFC000"/>
                </a:solidFill>
              </a:rPr>
              <a:t>imminent threat </a:t>
            </a:r>
            <a:r>
              <a:rPr lang="en-US" sz="2400" dirty="0" smtClean="0">
                <a:solidFill>
                  <a:srgbClr val="EAEAEA"/>
                </a:solidFill>
              </a:rPr>
              <a:t>of </a:t>
            </a:r>
            <a:r>
              <a:rPr lang="en-US" sz="2400" dirty="0" smtClean="0">
                <a:solidFill>
                  <a:srgbClr val="00B0F0"/>
                </a:solidFill>
              </a:rPr>
              <a:t>death or great bodily harm</a:t>
            </a:r>
            <a:endParaRPr lang="en-US" sz="2400" dirty="0" smtClean="0">
              <a:solidFill>
                <a:srgbClr val="EAEAEA"/>
              </a:solidFill>
            </a:endParaRPr>
          </a:p>
          <a:p>
            <a:r>
              <a:rPr lang="en-US" sz="2400" dirty="0" smtClean="0">
                <a:solidFill>
                  <a:srgbClr val="EAEAEA"/>
                </a:solidFill>
              </a:rPr>
              <a:t>“Death or great bodily harm”</a:t>
            </a:r>
            <a:endParaRPr lang="en-US" sz="20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Castle Doctrine</a:t>
            </a:r>
          </a:p>
        </p:txBody>
      </p:sp>
      <p:sp>
        <p:nvSpPr>
          <p:cNvPr id="4099" name="Rectangle 3"/>
          <p:cNvSpPr>
            <a:spLocks noGrp="1" noChangeArrowheads="1"/>
          </p:cNvSpPr>
          <p:nvPr>
            <p:ph idx="1"/>
          </p:nvPr>
        </p:nvSpPr>
        <p:spPr>
          <a:xfrm>
            <a:off x="457200" y="2667000"/>
            <a:ext cx="8229600" cy="3916363"/>
          </a:xfrm>
        </p:spPr>
        <p:txBody>
          <a:bodyPr/>
          <a:lstStyle/>
          <a:p>
            <a:r>
              <a:rPr lang="en-US" sz="2400" kern="1200" dirty="0" smtClean="0">
                <a:latin typeface="Arial" charset="0"/>
              </a:rPr>
              <a:t>In certain circumstances, use of deadly force may be presumed lawful when someone </a:t>
            </a:r>
            <a:r>
              <a:rPr lang="en-US" sz="2400" i="1" kern="1200" dirty="0" smtClean="0">
                <a:latin typeface="Arial" charset="0"/>
              </a:rPr>
              <a:t>forcibly enters </a:t>
            </a:r>
            <a:r>
              <a:rPr lang="en-US" sz="2400" kern="1200" dirty="0" smtClean="0">
                <a:latin typeface="Arial" charset="0"/>
              </a:rPr>
              <a:t>your home, business, or vehicle </a:t>
            </a:r>
            <a:r>
              <a:rPr lang="en-US" sz="2400" i="1" kern="1200" dirty="0" smtClean="0">
                <a:latin typeface="Arial" charset="0"/>
              </a:rPr>
              <a:t>while you are present</a:t>
            </a:r>
            <a:endParaRPr lang="en-US" sz="2400" kern="1200" dirty="0" smtClean="0">
              <a:latin typeface="Arial" charset="0"/>
            </a:endParaRPr>
          </a:p>
          <a:p>
            <a:r>
              <a:rPr lang="en-US" sz="2400" kern="1200" dirty="0" smtClean="0">
                <a:latin typeface="Arial" charset="0"/>
              </a:rPr>
              <a:t>You must still follow all firearm safety rules</a:t>
            </a:r>
          </a:p>
          <a:p>
            <a:pPr lvl="1"/>
            <a:r>
              <a:rPr lang="en-US" sz="2000" kern="1200" dirty="0" smtClean="0">
                <a:latin typeface="Arial" charset="0"/>
              </a:rPr>
              <a:t>Rule four—be certain of your target</a:t>
            </a:r>
          </a:p>
          <a:p>
            <a:pPr lvl="1"/>
            <a:r>
              <a:rPr lang="en-US" sz="2000" kern="1200" dirty="0" smtClean="0">
                <a:latin typeface="Arial" charset="0"/>
              </a:rPr>
              <a:t>Tragic examples of homeowners mistakenly shooting family members believed to be intruders</a:t>
            </a:r>
          </a:p>
          <a:p>
            <a:r>
              <a:rPr lang="en-US" sz="2400" kern="1200" dirty="0" smtClean="0">
                <a:latin typeface="Arial" charset="0"/>
              </a:rPr>
              <a:t>Regardless of the castle doctrine, you must satisfy the target requirements shown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Nearly all accidental firearm injuries and deaths result from failure to follow these rules</a:t>
            </a:r>
          </a:p>
          <a:p>
            <a:r>
              <a:rPr lang="en-US" sz="2400" dirty="0" smtClean="0">
                <a:solidFill>
                  <a:srgbClr val="FF0000"/>
                </a:solidFill>
              </a:rPr>
              <a:t>These rules must be followed whenever you handle a firearm</a:t>
            </a:r>
          </a:p>
          <a:p>
            <a:r>
              <a:rPr lang="en-US" sz="2400" i="1" dirty="0" smtClean="0">
                <a:solidFill>
                  <a:srgbClr val="EAEAEA"/>
                </a:solidFill>
              </a:rPr>
              <a:t>New users</a:t>
            </a:r>
            <a:r>
              <a:rPr lang="en-US" sz="2400" dirty="0" smtClean="0">
                <a:solidFill>
                  <a:srgbClr val="EAEAEA"/>
                </a:solidFill>
              </a:rPr>
              <a:t>: Practice the rules so they are second nature.</a:t>
            </a:r>
          </a:p>
          <a:p>
            <a:r>
              <a:rPr lang="en-US" sz="2400" i="1" dirty="0" smtClean="0">
                <a:solidFill>
                  <a:srgbClr val="EAEAEA"/>
                </a:solidFill>
              </a:rPr>
              <a:t>Experienced users</a:t>
            </a:r>
            <a:r>
              <a:rPr lang="en-US" sz="2400" dirty="0" smtClean="0">
                <a:solidFill>
                  <a:srgbClr val="EAEAEA"/>
                </a:solidFill>
              </a:rPr>
              <a:t>: Have you become complacent?  Do not allow your experience to turn into complacency.</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Target requirements must be met before shooting:</a:t>
            </a:r>
          </a:p>
          <a:p>
            <a:pPr lvl="1"/>
            <a:r>
              <a:rPr lang="en-US" sz="2000" dirty="0" smtClean="0">
                <a:solidFill>
                  <a:srgbClr val="EAEAEA"/>
                </a:solidFill>
              </a:rPr>
              <a:t>Target acquisition</a:t>
            </a:r>
          </a:p>
          <a:p>
            <a:pPr lvl="1"/>
            <a:r>
              <a:rPr lang="en-US" sz="2000" dirty="0" smtClean="0">
                <a:solidFill>
                  <a:srgbClr val="EAEAEA"/>
                </a:solidFill>
              </a:rPr>
              <a:t>Target identification</a:t>
            </a:r>
          </a:p>
          <a:p>
            <a:pPr lvl="1"/>
            <a:r>
              <a:rPr lang="en-US" sz="2000" dirty="0" smtClean="0">
                <a:solidFill>
                  <a:srgbClr val="EAEAEA"/>
                </a:solidFill>
              </a:rPr>
              <a:t>Target isolation</a:t>
            </a:r>
          </a:p>
          <a:p>
            <a:r>
              <a:rPr lang="en-US" sz="2400" dirty="0" smtClean="0">
                <a:solidFill>
                  <a:srgbClr val="EAEAEA"/>
                </a:solidFill>
              </a:rPr>
              <a:t>You must stop shooting when the threat has ceased</a:t>
            </a:r>
          </a:p>
          <a:p>
            <a:pPr lvl="1"/>
            <a:r>
              <a:rPr lang="en-US" sz="2000" i="1" dirty="0" smtClean="0">
                <a:solidFill>
                  <a:srgbClr val="EAEAEA"/>
                </a:solidFill>
              </a:rPr>
              <a:t>Chasing your assailant to continue the fight is NOT recommended!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Self Defense &amp; Defense of Others</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If all you have is a hammer, everything looks like a nail</a:t>
            </a:r>
          </a:p>
          <a:p>
            <a:r>
              <a:rPr lang="en-US" sz="2400" dirty="0" smtClean="0">
                <a:solidFill>
                  <a:srgbClr val="EAEAEA"/>
                </a:solidFill>
              </a:rPr>
              <a:t>Do you have a plan to defend yourself when you’re </a:t>
            </a:r>
            <a:r>
              <a:rPr lang="en-US" sz="2400" u="sng" dirty="0" smtClean="0">
                <a:solidFill>
                  <a:srgbClr val="EAEAEA"/>
                </a:solidFill>
              </a:rPr>
              <a:t>not</a:t>
            </a:r>
            <a:r>
              <a:rPr lang="en-US" sz="2400" dirty="0" smtClean="0">
                <a:solidFill>
                  <a:srgbClr val="EAEAEA"/>
                </a:solidFill>
              </a:rPr>
              <a:t> in danger of death or great bodily harm?</a:t>
            </a:r>
          </a:p>
          <a:p>
            <a:pPr lvl="1"/>
            <a:r>
              <a:rPr lang="en-US" sz="2000" dirty="0" smtClean="0">
                <a:solidFill>
                  <a:srgbClr val="EAEAEA"/>
                </a:solidFill>
              </a:rPr>
              <a:t>Other alternatives are outside the scope of this course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Post-Incident Safety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Immediately notify law enforcement</a:t>
            </a:r>
          </a:p>
          <a:p>
            <a:r>
              <a:rPr lang="en-US" sz="2400" dirty="0" smtClean="0">
                <a:solidFill>
                  <a:srgbClr val="EAEAEA"/>
                </a:solidFill>
              </a:rPr>
              <a:t>If anyone was wounded, render aid </a:t>
            </a:r>
            <a:r>
              <a:rPr lang="en-US" sz="2400" i="1" dirty="0" smtClean="0">
                <a:solidFill>
                  <a:srgbClr val="EAEAEA"/>
                </a:solidFill>
              </a:rPr>
              <a:t>if safe to do so</a:t>
            </a:r>
            <a:endParaRPr lang="en-US" sz="2400" dirty="0" smtClean="0">
              <a:solidFill>
                <a:srgbClr val="EAEAEA"/>
              </a:solidFill>
            </a:endParaRPr>
          </a:p>
          <a:p>
            <a:r>
              <a:rPr lang="en-US" sz="2400" dirty="0" smtClean="0">
                <a:solidFill>
                  <a:srgbClr val="EAEAEA"/>
                </a:solidFill>
              </a:rPr>
              <a:t>Secure your weapon when safe to do so</a:t>
            </a:r>
          </a:p>
          <a:p>
            <a:pPr lvl="1"/>
            <a:r>
              <a:rPr lang="en-US" sz="2000" dirty="0" smtClean="0">
                <a:solidFill>
                  <a:srgbClr val="EAEAEA"/>
                </a:solidFill>
              </a:rPr>
              <a:t>Try to avoid having a weapon in your hand when police arrive</a:t>
            </a:r>
          </a:p>
          <a:p>
            <a:r>
              <a:rPr lang="en-US" sz="2400" dirty="0" smtClean="0">
                <a:solidFill>
                  <a:srgbClr val="EAEAEA"/>
                </a:solidFill>
              </a:rPr>
              <a:t>Immediately follow all law enforcement directives</a:t>
            </a:r>
            <a:br>
              <a:rPr lang="en-US" sz="2400" dirty="0" smtClean="0">
                <a:solidFill>
                  <a:srgbClr val="EAEAEA"/>
                </a:solidFill>
              </a:rPr>
            </a:br>
            <a:r>
              <a:rPr lang="en-US" sz="2400" i="1" dirty="0" smtClean="0">
                <a:solidFill>
                  <a:srgbClr val="FF0000"/>
                </a:solidFill>
              </a:rPr>
              <a:t>Do not turn towards officers with a gun in your hand.</a:t>
            </a:r>
          </a:p>
          <a:p>
            <a:r>
              <a:rPr lang="en-US" sz="2400" dirty="0" smtClean="0">
                <a:solidFill>
                  <a:srgbClr val="EAEAEA"/>
                </a:solidFill>
              </a:rPr>
              <a:t>When possible, point out any witnesses and evidence</a:t>
            </a:r>
          </a:p>
          <a:p>
            <a:pPr lvl="1"/>
            <a:endParaRPr lang="en-US" sz="1600" i="1"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additive="base">
                                        <p:cTn id="35"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dge.jpg"/>
          <p:cNvPicPr>
            <a:picLocks noChangeAspect="1"/>
          </p:cNvPicPr>
          <p:nvPr/>
        </p:nvPicPr>
        <p:blipFill>
          <a:blip r:embed="rId3" cstate="print"/>
          <a:stretch>
            <a:fillRect/>
          </a:stretch>
        </p:blipFill>
        <p:spPr>
          <a:xfrm>
            <a:off x="4191000" y="533400"/>
            <a:ext cx="4953000" cy="3714750"/>
          </a:xfrm>
          <a:prstGeom prst="rect">
            <a:avLst/>
          </a:prstGeom>
          <a:ln>
            <a:solidFill>
              <a:schemeClr val="tx1"/>
            </a:solidFill>
          </a:ln>
          <a:effectLst>
            <a:softEdge rad="635000"/>
          </a:effectLst>
        </p:spPr>
      </p:pic>
      <p:sp>
        <p:nvSpPr>
          <p:cNvPr id="4098" name="Rectangle 2"/>
          <p:cNvSpPr>
            <a:spLocks noGrp="1" noChangeArrowheads="1"/>
          </p:cNvSpPr>
          <p:nvPr>
            <p:ph type="title"/>
          </p:nvPr>
        </p:nvSpPr>
        <p:spPr>
          <a:xfrm>
            <a:off x="381000" y="990600"/>
            <a:ext cx="8229600" cy="1143000"/>
          </a:xfrm>
        </p:spPr>
        <p:txBody>
          <a:bodyPr/>
          <a:lstStyle/>
          <a:p>
            <a:pPr algn="l"/>
            <a:r>
              <a:rPr lang="en-US" sz="4000" dirty="0" smtClean="0"/>
              <a:t>CCW Badges</a:t>
            </a:r>
          </a:p>
        </p:txBody>
      </p:sp>
      <p:sp>
        <p:nvSpPr>
          <p:cNvPr id="4099" name="Rectangle 3"/>
          <p:cNvSpPr>
            <a:spLocks noGrp="1" noChangeArrowheads="1"/>
          </p:cNvSpPr>
          <p:nvPr>
            <p:ph idx="1"/>
          </p:nvPr>
        </p:nvSpPr>
        <p:spPr>
          <a:xfrm>
            <a:off x="457200" y="3886200"/>
            <a:ext cx="8229600" cy="2971800"/>
          </a:xfrm>
        </p:spPr>
        <p:txBody>
          <a:bodyPr/>
          <a:lstStyle/>
          <a:p>
            <a:r>
              <a:rPr lang="en-US" sz="2400" dirty="0" smtClean="0"/>
              <a:t>Do these help police ID you as the “good guy”?</a:t>
            </a:r>
          </a:p>
          <a:p>
            <a:pPr lvl="1"/>
            <a:r>
              <a:rPr lang="en-US" sz="2000" dirty="0" smtClean="0"/>
              <a:t>No.  Often a tool of police impersonators (illegal)</a:t>
            </a:r>
          </a:p>
          <a:p>
            <a:pPr lvl="1"/>
            <a:r>
              <a:rPr lang="en-US" sz="2000" dirty="0" smtClean="0"/>
              <a:t>Doesn’t replace your license</a:t>
            </a:r>
          </a:p>
          <a:p>
            <a:r>
              <a:rPr lang="en-US" sz="2400" dirty="0" smtClean="0"/>
              <a:t>Post-incident actions not helped</a:t>
            </a:r>
          </a:p>
          <a:p>
            <a:pPr lvl="1"/>
            <a:r>
              <a:rPr lang="en-US" sz="2000" dirty="0" smtClean="0"/>
              <a:t>Off-duty police taught to follow previous slide’s process</a:t>
            </a:r>
          </a:p>
          <a:p>
            <a:r>
              <a:rPr lang="en-US" sz="2400" dirty="0" smtClean="0"/>
              <a:t>Jeopardize your legal safety</a:t>
            </a:r>
          </a:p>
          <a:p>
            <a:pPr lvl="1"/>
            <a:r>
              <a:rPr lang="en-US" sz="2000" dirty="0" smtClean="0"/>
              <a:t>Expose you to accusations of impersonating an officer</a:t>
            </a:r>
          </a:p>
          <a:p>
            <a:pPr lvl="1"/>
            <a:endParaRPr lang="en-US" sz="1600" i="1"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 calcmode="lin" valueType="num">
                                      <p:cBhvr additive="base">
                                        <p:cTn id="18"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 calcmode="lin" valueType="num">
                                      <p:cBhvr additive="base">
                                        <p:cTn id="22"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additive="base">
                                        <p:cTn id="28"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 calcmode="lin" valueType="num">
                                      <p:cBhvr additive="base">
                                        <p:cTn id="32"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099">
                                            <p:txEl>
                                              <p:pRg st="5" end="5"/>
                                            </p:txEl>
                                          </p:spTgt>
                                        </p:tgtEl>
                                        <p:attrNameLst>
                                          <p:attrName>style.visibility</p:attrName>
                                        </p:attrNameLst>
                                      </p:cBhvr>
                                      <p:to>
                                        <p:strVal val="visible"/>
                                      </p:to>
                                    </p:set>
                                    <p:anim calcmode="lin" valueType="num">
                                      <p:cBhvr additive="base">
                                        <p:cTn id="38"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 calcmode="lin" valueType="num">
                                      <p:cBhvr additive="base">
                                        <p:cTn id="42"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Defense of Property</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Right to use reasonable force in defense of property</a:t>
            </a:r>
          </a:p>
          <a:p>
            <a:r>
              <a:rPr lang="en-US" sz="2400" dirty="0" smtClean="0">
                <a:solidFill>
                  <a:srgbClr val="EAEAEA"/>
                </a:solidFill>
              </a:rPr>
              <a:t>Deadly force is </a:t>
            </a:r>
            <a:r>
              <a:rPr lang="en-US" sz="2400" u="sng" dirty="0" smtClean="0">
                <a:solidFill>
                  <a:srgbClr val="EAEAEA"/>
                </a:solidFill>
              </a:rPr>
              <a:t>not</a:t>
            </a:r>
            <a:r>
              <a:rPr lang="en-US" sz="2400" dirty="0" smtClean="0">
                <a:solidFill>
                  <a:srgbClr val="EAEAEA"/>
                </a:solidFill>
              </a:rPr>
              <a:t> reasonable solely for defense of property</a:t>
            </a:r>
          </a:p>
          <a:p>
            <a:pPr lvl="1"/>
            <a:r>
              <a:rPr lang="en-US" sz="2000" dirty="0" smtClean="0">
                <a:solidFill>
                  <a:srgbClr val="EAEAEA"/>
                </a:solidFill>
              </a:rPr>
              <a:t>Armed robbery example</a:t>
            </a:r>
          </a:p>
          <a:p>
            <a:pPr lvl="1"/>
            <a:r>
              <a:rPr lang="en-US" sz="2000" dirty="0" smtClean="0">
                <a:solidFill>
                  <a:srgbClr val="EAEAEA"/>
                </a:solidFill>
              </a:rPr>
              <a:t>Theft example</a:t>
            </a:r>
          </a:p>
          <a:p>
            <a:r>
              <a:rPr lang="en-US" sz="2400" dirty="0" smtClean="0">
                <a:solidFill>
                  <a:srgbClr val="EAEAEA"/>
                </a:solidFill>
              </a:rPr>
              <a:t>Potential for situation to escalate.  Is it worth the confrontation?</a:t>
            </a:r>
          </a:p>
          <a:p>
            <a:pPr lvl="1"/>
            <a:r>
              <a:rPr lang="en-US" sz="2000" dirty="0" smtClean="0">
                <a:solidFill>
                  <a:srgbClr val="EAEAEA"/>
                </a:solidFill>
              </a:rPr>
              <a:t>Adams County example</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Legal Implications of CCW</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Where are you prohibited from carrying a handgun?</a:t>
            </a:r>
          </a:p>
          <a:p>
            <a:r>
              <a:rPr lang="en-US" sz="2400" dirty="0" smtClean="0">
                <a:solidFill>
                  <a:srgbClr val="EAEAEA"/>
                </a:solidFill>
              </a:rPr>
              <a:t>Can businesses post signs that prohibit you from carrying a weapon?</a:t>
            </a:r>
          </a:p>
          <a:p>
            <a:r>
              <a:rPr lang="en-US" sz="2400" dirty="0" smtClean="0">
                <a:solidFill>
                  <a:srgbClr val="EAEAEA"/>
                </a:solidFill>
              </a:rPr>
              <a:t>You may only use lethal force when you are in _______ threat of _____ or ______  ______  ______.</a:t>
            </a:r>
          </a:p>
          <a:p>
            <a:r>
              <a:rPr lang="en-US" sz="2400" dirty="0" smtClean="0">
                <a:solidFill>
                  <a:srgbClr val="EAEAEA"/>
                </a:solidFill>
              </a:rPr>
              <a:t>What is preclusion?</a:t>
            </a:r>
          </a:p>
          <a:p>
            <a:r>
              <a:rPr lang="en-US" sz="2400" dirty="0" smtClean="0">
                <a:solidFill>
                  <a:srgbClr val="EAEAEA"/>
                </a:solidFill>
              </a:rPr>
              <a:t>Can you use deadly force to defend property?</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What We’ll Discuss Next:</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CCW Licensing</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Overview of License</a:t>
            </a:r>
          </a:p>
          <a:p>
            <a:r>
              <a:rPr lang="en-US" sz="2400" dirty="0" smtClean="0">
                <a:solidFill>
                  <a:srgbClr val="EAEAEA"/>
                </a:solidFill>
              </a:rPr>
              <a:t>How to Apply</a:t>
            </a:r>
          </a:p>
          <a:p>
            <a:r>
              <a:rPr lang="en-US" sz="2400" dirty="0" smtClean="0">
                <a:solidFill>
                  <a:srgbClr val="EAEAEA"/>
                </a:solidFill>
              </a:rPr>
              <a:t>Suspension and Revocation of Licenses</a:t>
            </a:r>
          </a:p>
          <a:p>
            <a:r>
              <a:rPr lang="en-US" sz="2400" dirty="0" smtClean="0">
                <a:solidFill>
                  <a:srgbClr val="EAEAEA"/>
                </a:solidFill>
              </a:rPr>
              <a:t>Changes of Address</a:t>
            </a:r>
          </a:p>
          <a:p>
            <a:r>
              <a:rPr lang="en-US" sz="2400" dirty="0" smtClean="0">
                <a:solidFill>
                  <a:srgbClr val="EAEAEA"/>
                </a:solidFill>
              </a:rPr>
              <a:t>Renewing a License</a:t>
            </a:r>
            <a:endParaRPr lang="en-US" sz="20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 Overview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Allows concealed carry of handguns, carry (open or concealed) of electric weapons, and </a:t>
            </a:r>
            <a:r>
              <a:rPr lang="en-US" sz="2400" dirty="0" err="1" smtClean="0">
                <a:solidFill>
                  <a:srgbClr val="EAEAEA"/>
                </a:solidFill>
              </a:rPr>
              <a:t>billy</a:t>
            </a:r>
            <a:r>
              <a:rPr lang="en-US" sz="2400" dirty="0" smtClean="0">
                <a:solidFill>
                  <a:srgbClr val="EAEAEA"/>
                </a:solidFill>
              </a:rPr>
              <a:t> clubs</a:t>
            </a:r>
          </a:p>
          <a:p>
            <a:r>
              <a:rPr lang="en-US" sz="2400" dirty="0" smtClean="0">
                <a:solidFill>
                  <a:srgbClr val="EAEAEA"/>
                </a:solidFill>
              </a:rPr>
              <a:t>Valid for five years from date of issue</a:t>
            </a:r>
          </a:p>
          <a:p>
            <a:r>
              <a:rPr lang="en-US" sz="2400" dirty="0" smtClean="0">
                <a:solidFill>
                  <a:srgbClr val="EAEAEA"/>
                </a:solidFill>
              </a:rPr>
              <a:t>Valid in Wisconsin and states with reciprocity</a:t>
            </a:r>
          </a:p>
          <a:p>
            <a:r>
              <a:rPr lang="en-US" sz="2400" dirty="0" smtClean="0">
                <a:solidFill>
                  <a:srgbClr val="EAEAEA"/>
                </a:solidFill>
              </a:rPr>
              <a:t>Does NOT allow you to carry anywhere you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 Overview</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Not issued to anyone ineligible to possess a dangerous weapon</a:t>
            </a:r>
          </a:p>
          <a:p>
            <a:pPr lvl="1"/>
            <a:r>
              <a:rPr lang="en-US" sz="2000" dirty="0" smtClean="0">
                <a:solidFill>
                  <a:srgbClr val="EAEAEA"/>
                </a:solidFill>
              </a:rPr>
              <a:t>Felons</a:t>
            </a:r>
          </a:p>
          <a:p>
            <a:pPr lvl="1"/>
            <a:r>
              <a:rPr lang="en-US" sz="2000" dirty="0" smtClean="0">
                <a:solidFill>
                  <a:srgbClr val="EAEAEA"/>
                </a:solidFill>
              </a:rPr>
              <a:t>Convicted of misdemeanor domestic violence</a:t>
            </a:r>
          </a:p>
          <a:p>
            <a:pPr lvl="1"/>
            <a:r>
              <a:rPr lang="en-US" sz="2000" dirty="0" smtClean="0">
                <a:solidFill>
                  <a:srgbClr val="EAEAEA"/>
                </a:solidFill>
              </a:rPr>
              <a:t>Restraining orders, bond, or other court orders</a:t>
            </a:r>
          </a:p>
          <a:p>
            <a:pPr lvl="1"/>
            <a:r>
              <a:rPr lang="en-US" sz="2000" dirty="0" smtClean="0">
                <a:solidFill>
                  <a:srgbClr val="EAEAEA"/>
                </a:solidFill>
              </a:rPr>
              <a:t>Mental commitments</a:t>
            </a:r>
          </a:p>
          <a:p>
            <a:r>
              <a:rPr lang="en-US" sz="2400" dirty="0" smtClean="0">
                <a:solidFill>
                  <a:srgbClr val="EAEAEA"/>
                </a:solidFill>
              </a:rPr>
              <a:t>License does not allow possession of weapons if the licensee becomes prohibited from possessing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Concealed Carry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You must carry your CCW license when you carry a concealed weapon</a:t>
            </a:r>
          </a:p>
          <a:p>
            <a:r>
              <a:rPr lang="en-US" sz="2400" dirty="0" smtClean="0">
                <a:solidFill>
                  <a:srgbClr val="EAEAEA"/>
                </a:solidFill>
              </a:rPr>
              <a:t>You must carry additional photo ID:</a:t>
            </a:r>
          </a:p>
          <a:p>
            <a:pPr lvl="1"/>
            <a:r>
              <a:rPr lang="en-US" sz="2000" dirty="0" smtClean="0">
                <a:solidFill>
                  <a:srgbClr val="EAEAEA"/>
                </a:solidFill>
              </a:rPr>
              <a:t>Driver’s License or Identification Card</a:t>
            </a:r>
          </a:p>
          <a:p>
            <a:pPr lvl="1"/>
            <a:r>
              <a:rPr lang="en-US" sz="2000" dirty="0" smtClean="0">
                <a:solidFill>
                  <a:srgbClr val="EAEAEA"/>
                </a:solidFill>
              </a:rPr>
              <a:t>Military residents must also carry their military identification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pPr marL="457200" indent="-457200">
              <a:buFont typeface="+mj-lt"/>
              <a:buAutoNum type="arabicPeriod"/>
            </a:pPr>
            <a:r>
              <a:rPr lang="en-US" sz="2400" dirty="0" smtClean="0">
                <a:solidFill>
                  <a:srgbClr val="FF0000"/>
                </a:solidFill>
              </a:rPr>
              <a:t>Treat every gun as if it is loaded</a:t>
            </a:r>
          </a:p>
          <a:p>
            <a:pPr marL="857250" lvl="1" indent="-457200"/>
            <a:r>
              <a:rPr lang="en-US" sz="2000" dirty="0" smtClean="0">
                <a:solidFill>
                  <a:srgbClr val="EAEAEA"/>
                </a:solidFill>
              </a:rPr>
              <a:t>Even if you are certain the weapon is empty, always treat it as a loaded gun.</a:t>
            </a:r>
          </a:p>
          <a:p>
            <a:pPr marL="857250" lvl="1" indent="-457200"/>
            <a:r>
              <a:rPr lang="en-US" sz="2000" dirty="0" smtClean="0">
                <a:solidFill>
                  <a:srgbClr val="EAEAEA"/>
                </a:solidFill>
              </a:rPr>
              <a:t>Don’t do anything with an unloaded gun that wouldn’t be safe with a loaded gun.  Many people have been accidentally killed by “unloaded” guns.</a:t>
            </a:r>
          </a:p>
          <a:p>
            <a:pPr marL="857250" lvl="1" indent="-457200"/>
            <a:r>
              <a:rPr lang="en-US" sz="2000" dirty="0" smtClean="0">
                <a:solidFill>
                  <a:srgbClr val="EAEAEA"/>
                </a:solidFill>
              </a:rPr>
              <a:t>Never accept another person’s word that a gun is unloaded—verify this for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Applying for a License</a:t>
            </a:r>
          </a:p>
        </p:txBody>
      </p:sp>
      <p:sp>
        <p:nvSpPr>
          <p:cNvPr id="4099" name="Rectangle 3"/>
          <p:cNvSpPr>
            <a:spLocks noGrp="1" noChangeArrowheads="1"/>
          </p:cNvSpPr>
          <p:nvPr>
            <p:ph idx="1"/>
          </p:nvPr>
        </p:nvSpPr>
        <p:spPr>
          <a:xfrm>
            <a:off x="457200" y="2667000"/>
            <a:ext cx="4038600" cy="3916363"/>
          </a:xfrm>
        </p:spPr>
        <p:txBody>
          <a:bodyPr/>
          <a:lstStyle/>
          <a:p>
            <a:r>
              <a:rPr lang="en-US" sz="2400" dirty="0" smtClean="0">
                <a:solidFill>
                  <a:srgbClr val="EAEAEA"/>
                </a:solidFill>
              </a:rPr>
              <a:t>May apply </a:t>
            </a:r>
            <a:r>
              <a:rPr lang="en-US" sz="2400" dirty="0" smtClean="0">
                <a:solidFill>
                  <a:srgbClr val="EAEAEA"/>
                </a:solidFill>
                <a:hlinkClick r:id="rId3"/>
              </a:rPr>
              <a:t>online</a:t>
            </a:r>
            <a:r>
              <a:rPr lang="en-US" sz="2400" dirty="0" smtClean="0">
                <a:solidFill>
                  <a:srgbClr val="EAEAEA"/>
                </a:solidFill>
              </a:rPr>
              <a:t> or by sending in </a:t>
            </a:r>
            <a:r>
              <a:rPr lang="en-US" sz="2400" dirty="0" smtClean="0">
                <a:solidFill>
                  <a:srgbClr val="EAEAEA"/>
                </a:solidFill>
                <a:hlinkClick r:id="rId4"/>
              </a:rPr>
              <a:t>paper form</a:t>
            </a:r>
            <a:endParaRPr lang="en-US" sz="2400" dirty="0" smtClean="0">
              <a:solidFill>
                <a:srgbClr val="EAEAEA"/>
              </a:solidFill>
            </a:endParaRPr>
          </a:p>
          <a:p>
            <a:r>
              <a:rPr lang="en-US" sz="2400" dirty="0" smtClean="0">
                <a:solidFill>
                  <a:srgbClr val="EAEAEA"/>
                </a:solidFill>
              </a:rPr>
              <a:t>The address on application must match the address on file with the Department of Transportation</a:t>
            </a:r>
          </a:p>
          <a:p>
            <a:r>
              <a:rPr lang="en-US" sz="2400" dirty="0" smtClean="0">
                <a:solidFill>
                  <a:srgbClr val="EAEAEA"/>
                </a:solidFill>
              </a:rPr>
              <a:t>DOJ will process within 21 days</a:t>
            </a:r>
            <a:endParaRPr lang="en-US" sz="2000" dirty="0" smtClean="0">
              <a:solidFill>
                <a:srgbClr val="EAEAEA"/>
              </a:solidFill>
            </a:endParaRPr>
          </a:p>
        </p:txBody>
      </p:sp>
      <p:pic>
        <p:nvPicPr>
          <p:cNvPr id="1027" name="Picture 3"/>
          <p:cNvPicPr>
            <a:picLocks noChangeAspect="1" noChangeArrowheads="1"/>
          </p:cNvPicPr>
          <p:nvPr/>
        </p:nvPicPr>
        <p:blipFill>
          <a:blip r:embed="rId5" cstate="print"/>
          <a:srcRect/>
          <a:stretch>
            <a:fillRect/>
          </a:stretch>
        </p:blipFill>
        <p:spPr bwMode="auto">
          <a:xfrm>
            <a:off x="5257800" y="1929964"/>
            <a:ext cx="3810000" cy="485183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rot="-900000">
            <a:off x="4496940" y="3279758"/>
            <a:ext cx="5734495" cy="3119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1+#ppt_w/2"/>
                                          </p:val>
                                        </p:tav>
                                        <p:tav tm="100000">
                                          <p:val>
                                            <p:strVal val="#ppt_x"/>
                                          </p:val>
                                        </p:tav>
                                      </p:tavLst>
                                    </p:anim>
                                    <p:anim calcmode="lin" valueType="num">
                                      <p:cBhvr additive="base">
                                        <p:cTn id="12" dur="500" fill="hold"/>
                                        <p:tgtEl>
                                          <p:spTgt spid="102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 calcmode="lin" valueType="num">
                                      <p:cBhvr additive="base">
                                        <p:cTn id="2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 calcmode="lin" valueType="num">
                                      <p:cBhvr additive="base">
                                        <p:cTn id="2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Applying for a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rgbClr val="EAEAEA"/>
                </a:solidFill>
              </a:rPr>
              <a:t>Payment</a:t>
            </a:r>
          </a:p>
          <a:p>
            <a:pPr lvl="1"/>
            <a:r>
              <a:rPr lang="en-US" sz="2000" dirty="0" smtClean="0">
                <a:solidFill>
                  <a:srgbClr val="EAEAEA"/>
                </a:solidFill>
              </a:rPr>
              <a:t>Paper:  Personal </a:t>
            </a:r>
            <a:r>
              <a:rPr lang="en-US" sz="2000" dirty="0" smtClean="0"/>
              <a:t>check or money order for the correct amount</a:t>
            </a:r>
          </a:p>
          <a:p>
            <a:pPr lvl="1"/>
            <a:r>
              <a:rPr lang="en-US" sz="2000" dirty="0" smtClean="0"/>
              <a:t>Online:  Credit/debit card or bank transfer</a:t>
            </a:r>
          </a:p>
          <a:p>
            <a:r>
              <a:rPr lang="en-US" sz="2400" dirty="0" smtClean="0"/>
              <a:t>Proof of training</a:t>
            </a:r>
          </a:p>
          <a:p>
            <a:pPr lvl="1"/>
            <a:r>
              <a:rPr lang="en-US" sz="2000" dirty="0" smtClean="0"/>
              <a:t>Proof of training documents must meet specific criteria</a:t>
            </a:r>
          </a:p>
          <a:p>
            <a:pPr lvl="1"/>
            <a:r>
              <a:rPr lang="en-US" sz="2000" dirty="0" smtClean="0"/>
              <a:t>Non-DOJ certificates require evidence the course met minimal instructional requirements</a:t>
            </a:r>
          </a:p>
          <a:p>
            <a:pPr lvl="1"/>
            <a:r>
              <a:rPr lang="en-US" sz="2000" dirty="0" smtClean="0"/>
              <a:t>Paper: send a photocopy (originals will not be returned)</a:t>
            </a:r>
          </a:p>
          <a:p>
            <a:pPr lvl="1"/>
            <a:r>
              <a:rPr lang="en-US" sz="2000" dirty="0" smtClean="0"/>
              <a:t>Online: upload a digital copy (.jpg, .jpeg, or .</a:t>
            </a:r>
            <a:r>
              <a:rPr lang="en-US" sz="2000" dirty="0" err="1" smtClean="0"/>
              <a:t>pdf</a:t>
            </a: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 calcmode="lin" valueType="num">
                                      <p:cBhvr additive="base">
                                        <p:cTn id="37"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sz="4000" i="1" dirty="0" smtClean="0">
                <a:solidFill>
                  <a:srgbClr val="EAEAEA"/>
                </a:solidFill>
              </a:rPr>
              <a:t>In Class Exercise:</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Complete an Application</a:t>
            </a:r>
          </a:p>
        </p:txBody>
      </p:sp>
      <p:sp>
        <p:nvSpPr>
          <p:cNvPr id="3" name="Content Placeholder 2"/>
          <p:cNvSpPr>
            <a:spLocks noGrp="1"/>
          </p:cNvSpPr>
          <p:nvPr>
            <p:ph idx="1"/>
          </p:nvPr>
        </p:nvSpPr>
        <p:spPr/>
        <p:txBody>
          <a:bodyPr/>
          <a:lstStyle/>
          <a:p>
            <a:r>
              <a:rPr lang="en-US" sz="2400" dirty="0" smtClean="0"/>
              <a:t>Complete applicant’s information legibly</a:t>
            </a:r>
          </a:p>
          <a:p>
            <a:r>
              <a:rPr lang="en-US" sz="2400" dirty="0" smtClean="0"/>
              <a:t>Read all questions before answering them</a:t>
            </a:r>
          </a:p>
          <a:p>
            <a:pPr lvl="1"/>
            <a:r>
              <a:rPr lang="en-US" sz="2000" dirty="0" smtClean="0"/>
              <a:t>Some must be “yes”; some must be “no”</a:t>
            </a:r>
          </a:p>
          <a:p>
            <a:r>
              <a:rPr lang="en-US" sz="2400" dirty="0" smtClean="0"/>
              <a:t>Sign the form in three places</a:t>
            </a:r>
            <a:endParaRPr lang="en-US" sz="2400" dirty="0"/>
          </a:p>
        </p:txBody>
      </p:sp>
      <p:pic>
        <p:nvPicPr>
          <p:cNvPr id="10" name="Picture 9" descr="ccw-application.jpg"/>
          <p:cNvPicPr>
            <a:picLocks noChangeAspect="1"/>
          </p:cNvPicPr>
          <p:nvPr/>
        </p:nvPicPr>
        <p:blipFill>
          <a:blip r:embed="rId3" cstate="print"/>
          <a:stretch>
            <a:fillRect/>
          </a:stretch>
        </p:blipFill>
        <p:spPr>
          <a:xfrm>
            <a:off x="3344663" y="0"/>
            <a:ext cx="5799337" cy="6858000"/>
          </a:xfrm>
          <a:prstGeom prst="rect">
            <a:avLst/>
          </a:prstGeom>
        </p:spPr>
      </p:pic>
      <p:pic>
        <p:nvPicPr>
          <p:cNvPr id="11" name="Picture 10" descr="applicant info.JPG"/>
          <p:cNvPicPr>
            <a:picLocks noChangeAspect="1"/>
          </p:cNvPicPr>
          <p:nvPr/>
        </p:nvPicPr>
        <p:blipFill>
          <a:blip r:embed="rId4" cstate="print"/>
          <a:stretch>
            <a:fillRect/>
          </a:stretch>
        </p:blipFill>
        <p:spPr>
          <a:xfrm>
            <a:off x="819150" y="133350"/>
            <a:ext cx="8172450" cy="481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yes.JPG"/>
          <p:cNvPicPr>
            <a:picLocks noChangeAspect="1"/>
          </p:cNvPicPr>
          <p:nvPr/>
        </p:nvPicPr>
        <p:blipFill>
          <a:blip r:embed="rId5" cstate="print"/>
          <a:stretch>
            <a:fillRect/>
          </a:stretch>
        </p:blipFill>
        <p:spPr>
          <a:xfrm>
            <a:off x="457200" y="5257800"/>
            <a:ext cx="84963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no.JPG"/>
          <p:cNvPicPr>
            <a:picLocks noChangeAspect="1"/>
          </p:cNvPicPr>
          <p:nvPr/>
        </p:nvPicPr>
        <p:blipFill>
          <a:blip r:embed="rId6" cstate="print"/>
          <a:stretch>
            <a:fillRect/>
          </a:stretch>
        </p:blipFill>
        <p:spPr>
          <a:xfrm>
            <a:off x="2286000" y="3352800"/>
            <a:ext cx="5057775"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signature.JPG"/>
          <p:cNvPicPr>
            <a:picLocks noChangeAspect="1"/>
          </p:cNvPicPr>
          <p:nvPr/>
        </p:nvPicPr>
        <p:blipFill>
          <a:blip r:embed="rId7" cstate="print"/>
          <a:stretch>
            <a:fillRect/>
          </a:stretch>
        </p:blipFill>
        <p:spPr>
          <a:xfrm>
            <a:off x="28575" y="5629275"/>
            <a:ext cx="9115425"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11"/>
                                        </p:tgtEl>
                                        <p:attrNameLst>
                                          <p:attrName>ppt_w</p:attrName>
                                        </p:attrNameLst>
                                      </p:cBhvr>
                                      <p:tavLst>
                                        <p:tav tm="0">
                                          <p:val>
                                            <p:strVal val="ppt_w"/>
                                          </p:val>
                                        </p:tav>
                                        <p:tav tm="100000">
                                          <p:val>
                                            <p:fltVal val="0"/>
                                          </p:val>
                                        </p:tav>
                                      </p:tavLst>
                                    </p:anim>
                                    <p:anim calcmode="lin" valueType="num">
                                      <p:cBhvr>
                                        <p:cTn id="27" dur="500"/>
                                        <p:tgtEl>
                                          <p:spTgt spid="11"/>
                                        </p:tgtEl>
                                        <p:attrNameLst>
                                          <p:attrName>ppt_h</p:attrName>
                                        </p:attrNameLst>
                                      </p:cBhvr>
                                      <p:tavLst>
                                        <p:tav tm="0">
                                          <p:val>
                                            <p:strVal val="ppt_h"/>
                                          </p:val>
                                        </p:tav>
                                        <p:tav tm="100000">
                                          <p:val>
                                            <p:fltVal val="0"/>
                                          </p:val>
                                        </p:tav>
                                      </p:tavLst>
                                    </p:anim>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0" fill="hold" nodeType="clickEffect">
                                  <p:stCondLst>
                                    <p:cond delay="0"/>
                                  </p:stCondLst>
                                  <p:childTnLst>
                                    <p:anim calcmode="lin" valueType="num">
                                      <p:cBhvr>
                                        <p:cTn id="69" dur="500"/>
                                        <p:tgtEl>
                                          <p:spTgt spid="13"/>
                                        </p:tgtEl>
                                        <p:attrNameLst>
                                          <p:attrName>ppt_w</p:attrName>
                                        </p:attrNameLst>
                                      </p:cBhvr>
                                      <p:tavLst>
                                        <p:tav tm="0">
                                          <p:val>
                                            <p:strVal val="ppt_w"/>
                                          </p:val>
                                        </p:tav>
                                        <p:tav tm="100000">
                                          <p:val>
                                            <p:fltVal val="0"/>
                                          </p:val>
                                        </p:tav>
                                      </p:tavLst>
                                    </p:anim>
                                    <p:anim calcmode="lin" valueType="num">
                                      <p:cBhvr>
                                        <p:cTn id="70" dur="500"/>
                                        <p:tgtEl>
                                          <p:spTgt spid="13"/>
                                        </p:tgtEl>
                                        <p:attrNameLst>
                                          <p:attrName>ppt_h</p:attrName>
                                        </p:attrNameLst>
                                      </p:cBhvr>
                                      <p:tavLst>
                                        <p:tav tm="0">
                                          <p:val>
                                            <p:strVal val="ppt_h"/>
                                          </p:val>
                                        </p:tav>
                                        <p:tav tm="100000">
                                          <p:val>
                                            <p:fltVal val="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53" presetClass="exit" presetSubtype="0" fill="hold" nodeType="withEffect">
                                  <p:stCondLst>
                                    <p:cond delay="0"/>
                                  </p:stCondLst>
                                  <p:childTnLst>
                                    <p:anim calcmode="lin" valueType="num">
                                      <p:cBhvr>
                                        <p:cTn id="74" dur="500"/>
                                        <p:tgtEl>
                                          <p:spTgt spid="12"/>
                                        </p:tgtEl>
                                        <p:attrNameLst>
                                          <p:attrName>ppt_w</p:attrName>
                                        </p:attrNameLst>
                                      </p:cBhvr>
                                      <p:tavLst>
                                        <p:tav tm="0">
                                          <p:val>
                                            <p:strVal val="ppt_w"/>
                                          </p:val>
                                        </p:tav>
                                        <p:tav tm="100000">
                                          <p:val>
                                            <p:fltVal val="0"/>
                                          </p:val>
                                        </p:tav>
                                      </p:tavLst>
                                    </p:anim>
                                    <p:anim calcmode="lin" valueType="num">
                                      <p:cBhvr>
                                        <p:cTn id="75" dur="500"/>
                                        <p:tgtEl>
                                          <p:spTgt spid="12"/>
                                        </p:tgtEl>
                                        <p:attrNameLst>
                                          <p:attrName>ppt_h</p:attrName>
                                        </p:attrNameLst>
                                      </p:cBhvr>
                                      <p:tavLst>
                                        <p:tav tm="0">
                                          <p:val>
                                            <p:strVal val="ppt_h"/>
                                          </p:val>
                                        </p:tav>
                                        <p:tav tm="100000">
                                          <p:val>
                                            <p:fltVal val="0"/>
                                          </p:val>
                                        </p:tav>
                                      </p:tavLst>
                                    </p:anim>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53" presetClass="exit" presetSubtype="0" fill="hold" nodeType="withEffect">
                                  <p:stCondLst>
                                    <p:cond delay="0"/>
                                  </p:stCondLst>
                                  <p:childTnLst>
                                    <p:anim calcmode="lin" valueType="num">
                                      <p:cBhvr>
                                        <p:cTn id="79" dur="500"/>
                                        <p:tgtEl>
                                          <p:spTgt spid="10"/>
                                        </p:tgtEl>
                                        <p:attrNameLst>
                                          <p:attrName>ppt_w</p:attrName>
                                        </p:attrNameLst>
                                      </p:cBhvr>
                                      <p:tavLst>
                                        <p:tav tm="0">
                                          <p:val>
                                            <p:strVal val="ppt_w"/>
                                          </p:val>
                                        </p:tav>
                                        <p:tav tm="100000">
                                          <p:val>
                                            <p:fltVal val="0"/>
                                          </p:val>
                                        </p:tav>
                                      </p:tavLst>
                                    </p:anim>
                                    <p:anim calcmode="lin" valueType="num">
                                      <p:cBhvr>
                                        <p:cTn id="80" dur="500"/>
                                        <p:tgtEl>
                                          <p:spTgt spid="10"/>
                                        </p:tgtEl>
                                        <p:attrNameLst>
                                          <p:attrName>ppt_h</p:attrName>
                                        </p:attrNameLst>
                                      </p:cBhvr>
                                      <p:tavLst>
                                        <p:tav tm="0">
                                          <p:val>
                                            <p:strVal val="ppt_h"/>
                                          </p:val>
                                        </p:tav>
                                        <p:tav tm="100000">
                                          <p:val>
                                            <p:fltVal val="0"/>
                                          </p:val>
                                        </p:tav>
                                      </p:tavLst>
                                    </p:anim>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 calcmode="lin" valueType="num">
                                      <p:cBhvr additive="base">
                                        <p:cTn id="8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xit" presetSubtype="0" fill="hold" nodeType="clickEffect">
                                  <p:stCondLst>
                                    <p:cond delay="0"/>
                                  </p:stCondLst>
                                  <p:childTnLst>
                                    <p:anim calcmode="lin" valueType="num">
                                      <p:cBhvr>
                                        <p:cTn id="106" dur="500"/>
                                        <p:tgtEl>
                                          <p:spTgt spid="14"/>
                                        </p:tgtEl>
                                        <p:attrNameLst>
                                          <p:attrName>ppt_w</p:attrName>
                                        </p:attrNameLst>
                                      </p:cBhvr>
                                      <p:tavLst>
                                        <p:tav tm="0">
                                          <p:val>
                                            <p:strVal val="ppt_w"/>
                                          </p:val>
                                        </p:tav>
                                        <p:tav tm="100000">
                                          <p:val>
                                            <p:fltVal val="0"/>
                                          </p:val>
                                        </p:tav>
                                      </p:tavLst>
                                    </p:anim>
                                    <p:anim calcmode="lin" valueType="num">
                                      <p:cBhvr>
                                        <p:cTn id="107" dur="500"/>
                                        <p:tgtEl>
                                          <p:spTgt spid="14"/>
                                        </p:tgtEl>
                                        <p:attrNameLst>
                                          <p:attrName>ppt_h</p:attrName>
                                        </p:attrNameLst>
                                      </p:cBhvr>
                                      <p:tavLst>
                                        <p:tav tm="0">
                                          <p:val>
                                            <p:strVal val="ppt_h"/>
                                          </p:val>
                                        </p:tav>
                                        <p:tav tm="100000">
                                          <p:val>
                                            <p:fltVal val="0"/>
                                          </p:val>
                                        </p:tav>
                                      </p:tavLst>
                                    </p:anim>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53" presetClass="exit" presetSubtype="0" fill="hold" nodeType="withEffect">
                                  <p:stCondLst>
                                    <p:cond delay="0"/>
                                  </p:stCondLst>
                                  <p:childTnLst>
                                    <p:anim calcmode="lin" valueType="num">
                                      <p:cBhvr>
                                        <p:cTn id="111" dur="500"/>
                                        <p:tgtEl>
                                          <p:spTgt spid="10"/>
                                        </p:tgtEl>
                                        <p:attrNameLst>
                                          <p:attrName>ppt_w</p:attrName>
                                        </p:attrNameLst>
                                      </p:cBhvr>
                                      <p:tavLst>
                                        <p:tav tm="0">
                                          <p:val>
                                            <p:strVal val="ppt_w"/>
                                          </p:val>
                                        </p:tav>
                                        <p:tav tm="100000">
                                          <p:val>
                                            <p:fltVal val="0"/>
                                          </p:val>
                                        </p:tav>
                                      </p:tavLst>
                                    </p:anim>
                                    <p:anim calcmode="lin" valueType="num">
                                      <p:cBhvr>
                                        <p:cTn id="112" dur="500"/>
                                        <p:tgtEl>
                                          <p:spTgt spid="10"/>
                                        </p:tgtEl>
                                        <p:attrNameLst>
                                          <p:attrName>ppt_h</p:attrName>
                                        </p:attrNameLst>
                                      </p:cBhvr>
                                      <p:tavLst>
                                        <p:tav tm="0">
                                          <p:val>
                                            <p:strVal val="ppt_h"/>
                                          </p:val>
                                        </p:tav>
                                        <p:tav tm="100000">
                                          <p:val>
                                            <p:fltVal val="0"/>
                                          </p:val>
                                        </p:tav>
                                      </p:tavLst>
                                    </p:anim>
                                    <p:animEffect transition="out" filter="fade">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Maintaining a License</a:t>
            </a:r>
          </a:p>
        </p:txBody>
      </p:sp>
      <p:sp>
        <p:nvSpPr>
          <p:cNvPr id="4099" name="Rectangle 3"/>
          <p:cNvSpPr>
            <a:spLocks noGrp="1" noChangeArrowheads="1"/>
          </p:cNvSpPr>
          <p:nvPr>
            <p:ph idx="1"/>
          </p:nvPr>
        </p:nvSpPr>
        <p:spPr>
          <a:xfrm>
            <a:off x="457200" y="2514600"/>
            <a:ext cx="8229600" cy="4114800"/>
          </a:xfrm>
        </p:spPr>
        <p:txBody>
          <a:bodyPr/>
          <a:lstStyle/>
          <a:p>
            <a:r>
              <a:rPr lang="en-US" sz="2400" dirty="0" smtClean="0">
                <a:solidFill>
                  <a:srgbClr val="EAEAEA"/>
                </a:solidFill>
              </a:rPr>
              <a:t>Suspension</a:t>
            </a:r>
          </a:p>
          <a:p>
            <a:pPr lvl="1"/>
            <a:r>
              <a:rPr lang="en-US" sz="2000" dirty="0" smtClean="0">
                <a:solidFill>
                  <a:srgbClr val="EAEAEA"/>
                </a:solidFill>
              </a:rPr>
              <a:t>License suspended if court orders licensee to not possess dangerous weapons as bond condition</a:t>
            </a:r>
          </a:p>
          <a:p>
            <a:pPr lvl="1"/>
            <a:r>
              <a:rPr lang="en-US" sz="2000" dirty="0" smtClean="0">
                <a:solidFill>
                  <a:srgbClr val="EAEAEA"/>
                </a:solidFill>
              </a:rPr>
              <a:t>Licensee must notify DOJ when eligible to reinstate license</a:t>
            </a:r>
          </a:p>
          <a:p>
            <a:r>
              <a:rPr lang="en-US" sz="2400" dirty="0" smtClean="0">
                <a:solidFill>
                  <a:srgbClr val="EAEAEA"/>
                </a:solidFill>
              </a:rPr>
              <a:t>Revocation</a:t>
            </a:r>
          </a:p>
          <a:p>
            <a:pPr lvl="1"/>
            <a:r>
              <a:rPr lang="en-US" sz="2000" dirty="0" smtClean="0">
                <a:solidFill>
                  <a:srgbClr val="EAEAEA"/>
                </a:solidFill>
              </a:rPr>
              <a:t>License revoked if licensee becomes ineligible to possess firearms</a:t>
            </a:r>
          </a:p>
          <a:p>
            <a:pPr lvl="1"/>
            <a:r>
              <a:rPr lang="en-US" sz="2000" dirty="0" smtClean="0">
                <a:solidFill>
                  <a:srgbClr val="EAEAEA"/>
                </a:solidFill>
              </a:rPr>
              <a:t>License revoked if licensee moves out-of-state</a:t>
            </a:r>
          </a:p>
          <a:p>
            <a:r>
              <a:rPr lang="en-US" sz="2400" dirty="0" smtClean="0">
                <a:solidFill>
                  <a:srgbClr val="EAEAEA"/>
                </a:solidFill>
              </a:rPr>
              <a:t>A suspended or revoked license must be returned to DOJ within 7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Change of Name or Address</a:t>
            </a:r>
          </a:p>
        </p:txBody>
      </p:sp>
      <p:sp>
        <p:nvSpPr>
          <p:cNvPr id="4099" name="Rectangle 3"/>
          <p:cNvSpPr>
            <a:spLocks noGrp="1" noChangeArrowheads="1"/>
          </p:cNvSpPr>
          <p:nvPr>
            <p:ph idx="1"/>
          </p:nvPr>
        </p:nvSpPr>
        <p:spPr>
          <a:xfrm>
            <a:off x="457200" y="2667000"/>
            <a:ext cx="8229600" cy="3886200"/>
          </a:xfrm>
        </p:spPr>
        <p:txBody>
          <a:bodyPr/>
          <a:lstStyle/>
          <a:p>
            <a:r>
              <a:rPr lang="en-US" sz="2400" dirty="0" smtClean="0">
                <a:solidFill>
                  <a:srgbClr val="EAEAEA"/>
                </a:solidFill>
              </a:rPr>
              <a:t>You must notify DOJ of your new name or address within 30 days</a:t>
            </a:r>
          </a:p>
          <a:p>
            <a:r>
              <a:rPr lang="en-US" sz="2400" dirty="0" smtClean="0">
                <a:solidFill>
                  <a:srgbClr val="EAEAEA"/>
                </a:solidFill>
              </a:rPr>
              <a:t>Updating your driver license with DOT does </a:t>
            </a:r>
            <a:r>
              <a:rPr lang="en-US" sz="2400" u="sng" dirty="0" smtClean="0">
                <a:solidFill>
                  <a:srgbClr val="EAEAEA"/>
                </a:solidFill>
              </a:rPr>
              <a:t>not</a:t>
            </a:r>
            <a:r>
              <a:rPr lang="en-US" sz="2400" dirty="0" smtClean="0">
                <a:solidFill>
                  <a:srgbClr val="EAEAEA"/>
                </a:solidFill>
              </a:rPr>
              <a:t> update your address with DOJ</a:t>
            </a:r>
          </a:p>
          <a:p>
            <a:pPr lvl="1"/>
            <a:r>
              <a:rPr lang="en-US" sz="2000" dirty="0" smtClean="0">
                <a:solidFill>
                  <a:srgbClr val="EAEAEA"/>
                </a:solidFill>
              </a:rPr>
              <a:t>Two separate databases—each requires notice</a:t>
            </a:r>
          </a:p>
          <a:p>
            <a:r>
              <a:rPr lang="en-US" sz="2400" dirty="0" smtClean="0"/>
              <a:t>To change address:</a:t>
            </a:r>
          </a:p>
          <a:p>
            <a:pPr lvl="1"/>
            <a:r>
              <a:rPr lang="en-US" sz="2000" dirty="0" smtClean="0"/>
              <a:t>Use online website, </a:t>
            </a:r>
            <a:r>
              <a:rPr lang="en-US" sz="2000" dirty="0" smtClean="0">
                <a:hlinkClick r:id="rId3"/>
              </a:rPr>
              <a:t>https://concealedcarry.doj.wi.gov</a:t>
            </a:r>
            <a:r>
              <a:rPr lang="en-US" sz="2000" dirty="0" smtClean="0"/>
              <a:t>, or</a:t>
            </a:r>
          </a:p>
          <a:p>
            <a:pPr lvl="1"/>
            <a:r>
              <a:rPr lang="en-US" sz="2000" dirty="0" smtClean="0"/>
              <a:t>Download form DJ-LE-285 (address)</a:t>
            </a:r>
          </a:p>
          <a:p>
            <a:pPr lvl="1"/>
            <a:r>
              <a:rPr lang="en-US" sz="2000" dirty="0" smtClean="0"/>
              <a:t>Download form DJ-LE-293 (name)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additive="base">
                                        <p:cTn id="2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Lost, Damaged, Destroyed License</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t>Use online website, </a:t>
            </a:r>
            <a:r>
              <a:rPr lang="en-US" sz="2400" dirty="0" smtClean="0">
                <a:hlinkClick r:id="rId3"/>
              </a:rPr>
              <a:t>https://concealedcarry.doj.wi.gov</a:t>
            </a:r>
            <a:r>
              <a:rPr lang="en-US" sz="2400" dirty="0" smtClean="0"/>
              <a:t>, or</a:t>
            </a:r>
          </a:p>
          <a:p>
            <a:r>
              <a:rPr lang="en-US" sz="2400" dirty="0" smtClean="0"/>
              <a:t>Download form DJ-LE-285</a:t>
            </a:r>
          </a:p>
          <a:p>
            <a:r>
              <a:rPr lang="en-US" sz="2400" dirty="0" smtClean="0"/>
              <a:t>Include the correct fee</a:t>
            </a:r>
          </a:p>
          <a:p>
            <a:r>
              <a:rPr lang="en-US" sz="2400" dirty="0" smtClean="0">
                <a:solidFill>
                  <a:srgbClr val="EAEAEA"/>
                </a:solidFill>
              </a:rPr>
              <a:t>DOJ will replace your license within 14 days of receipt</a:t>
            </a:r>
          </a:p>
          <a:p>
            <a:r>
              <a:rPr lang="en-US" sz="2400" dirty="0" smtClean="0">
                <a:solidFill>
                  <a:srgbClr val="EAEAEA"/>
                </a:solidFill>
              </a:rPr>
              <a:t>If the license was </a:t>
            </a:r>
            <a:r>
              <a:rPr lang="en-US" sz="2400" i="1" dirty="0" smtClean="0">
                <a:solidFill>
                  <a:srgbClr val="EAEAEA"/>
                </a:solidFill>
              </a:rPr>
              <a:t>damaged</a:t>
            </a:r>
            <a:r>
              <a:rPr lang="en-US" sz="2400" dirty="0" smtClean="0">
                <a:solidFill>
                  <a:srgbClr val="EAEAEA"/>
                </a:solidFill>
              </a:rPr>
              <a:t>, mail form DJ-LE-285 and i</a:t>
            </a:r>
            <a:r>
              <a:rPr lang="en-US" sz="2400" dirty="0" smtClean="0"/>
              <a:t>nclude any remnants of your license.  You will keep your license number.</a:t>
            </a:r>
          </a:p>
          <a:p>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Renewing a License</a:t>
            </a:r>
          </a:p>
        </p:txBody>
      </p:sp>
      <p:sp>
        <p:nvSpPr>
          <p:cNvPr id="4099" name="Rectangle 3"/>
          <p:cNvSpPr>
            <a:spLocks noGrp="1" noChangeArrowheads="1"/>
          </p:cNvSpPr>
          <p:nvPr>
            <p:ph idx="1"/>
          </p:nvPr>
        </p:nvSpPr>
        <p:spPr>
          <a:xfrm>
            <a:off x="457200" y="2667000"/>
            <a:ext cx="8382000" cy="4038600"/>
          </a:xfrm>
        </p:spPr>
        <p:txBody>
          <a:bodyPr/>
          <a:lstStyle/>
          <a:p>
            <a:r>
              <a:rPr lang="en-US" sz="2400" dirty="0" smtClean="0">
                <a:solidFill>
                  <a:srgbClr val="EAEAEA"/>
                </a:solidFill>
              </a:rPr>
              <a:t>DOJ will mail a renewal notice to the address you have on file with the DOJ at least 90 days before expiration</a:t>
            </a:r>
          </a:p>
          <a:p>
            <a:r>
              <a:rPr lang="en-US" sz="2400" dirty="0" smtClean="0">
                <a:solidFill>
                  <a:srgbClr val="EAEAEA"/>
                </a:solidFill>
              </a:rPr>
              <a:t>To renew online:  When you receive your renewal letter, go to </a:t>
            </a:r>
            <a:r>
              <a:rPr lang="en-US" sz="2400" dirty="0" smtClean="0">
                <a:hlinkClick r:id="rId3"/>
              </a:rPr>
              <a:t>https</a:t>
            </a:r>
            <a:r>
              <a:rPr lang="en-US" sz="2400" smtClean="0">
                <a:hlinkClick r:id="rId3"/>
              </a:rPr>
              <a:t>://concealedcarry.doj.wi.gov</a:t>
            </a:r>
            <a:r>
              <a:rPr lang="en-US" sz="2400" smtClean="0"/>
              <a:t>, </a:t>
            </a:r>
            <a:r>
              <a:rPr lang="en-US" sz="2400" dirty="0" smtClean="0"/>
              <a:t>click on “Apply for Renewal of </a:t>
            </a:r>
            <a:r>
              <a:rPr lang="en-US" sz="2400" smtClean="0"/>
              <a:t>Your License,” </a:t>
            </a:r>
            <a:r>
              <a:rPr lang="en-US" sz="2400" dirty="0" smtClean="0"/>
              <a:t>and </a:t>
            </a:r>
            <a:r>
              <a:rPr lang="en-US" sz="2400" dirty="0" smtClean="0">
                <a:solidFill>
                  <a:srgbClr val="EAEAEA"/>
                </a:solidFill>
              </a:rPr>
              <a:t>enter the “User ID” from your renewal letter</a:t>
            </a:r>
          </a:p>
          <a:p>
            <a:r>
              <a:rPr lang="en-US" sz="2400" dirty="0" smtClean="0">
                <a:solidFill>
                  <a:srgbClr val="EAEAEA"/>
                </a:solidFill>
              </a:rPr>
              <a:t>To renew by mail, download renewal application</a:t>
            </a:r>
            <a:br>
              <a:rPr lang="en-US" sz="2400" dirty="0" smtClean="0">
                <a:solidFill>
                  <a:srgbClr val="EAEAEA"/>
                </a:solidFill>
              </a:rPr>
            </a:br>
            <a:r>
              <a:rPr lang="en-US" sz="2400" dirty="0" smtClean="0">
                <a:solidFill>
                  <a:srgbClr val="EAEAEA"/>
                </a:solidFill>
                <a:hlinkClick r:id="rId4"/>
              </a:rPr>
              <a:t>DJ-LE-287R</a:t>
            </a:r>
            <a:r>
              <a:rPr lang="en-US" sz="2400" dirty="0" smtClean="0">
                <a:solidFill>
                  <a:srgbClr val="EAEAEA"/>
                </a:solidFill>
              </a:rPr>
              <a:t>, complete it, and return by 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Renewing a License</a:t>
            </a:r>
          </a:p>
        </p:txBody>
      </p:sp>
      <p:sp>
        <p:nvSpPr>
          <p:cNvPr id="4099" name="Rectangle 3"/>
          <p:cNvSpPr>
            <a:spLocks noGrp="1" noChangeArrowheads="1"/>
          </p:cNvSpPr>
          <p:nvPr>
            <p:ph idx="1"/>
          </p:nvPr>
        </p:nvSpPr>
        <p:spPr>
          <a:xfrm>
            <a:off x="457200" y="2667000"/>
            <a:ext cx="8382000" cy="4038600"/>
          </a:xfrm>
        </p:spPr>
        <p:txBody>
          <a:bodyPr/>
          <a:lstStyle/>
          <a:p>
            <a:r>
              <a:rPr lang="en-US" sz="2400" dirty="0" smtClean="0">
                <a:solidFill>
                  <a:srgbClr val="EAEAEA"/>
                </a:solidFill>
              </a:rPr>
              <a:t>If your license expires, it is invalid</a:t>
            </a:r>
          </a:p>
          <a:p>
            <a:r>
              <a:rPr lang="en-US" sz="2400" dirty="0" smtClean="0">
                <a:solidFill>
                  <a:srgbClr val="EAEAEA"/>
                </a:solidFill>
              </a:rPr>
              <a:t>If it expires for more than 90 days, you must submit an entirely new application</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i="1" dirty="0" smtClean="0">
                <a:solidFill>
                  <a:srgbClr val="EAEAEA"/>
                </a:solidFill>
              </a:rPr>
              <a:t>Review:</a:t>
            </a:r>
            <a:r>
              <a:rPr lang="en-US" sz="4000" dirty="0" smtClean="0">
                <a:solidFill>
                  <a:srgbClr val="EAEAEA"/>
                </a:solidFill>
              </a:rPr>
              <a:t/>
            </a:r>
            <a:br>
              <a:rPr lang="en-US" sz="4000" dirty="0" smtClean="0">
                <a:solidFill>
                  <a:srgbClr val="EAEAEA"/>
                </a:solidFill>
              </a:rPr>
            </a:br>
            <a:r>
              <a:rPr lang="en-US" sz="4000" dirty="0" smtClean="0">
                <a:solidFill>
                  <a:srgbClr val="EAEAEA"/>
                </a:solidFill>
              </a:rPr>
              <a:t>CCW Licensing</a:t>
            </a:r>
          </a:p>
        </p:txBody>
      </p:sp>
      <p:sp>
        <p:nvSpPr>
          <p:cNvPr id="4099" name="Rectangle 3"/>
          <p:cNvSpPr>
            <a:spLocks noGrp="1" noChangeArrowheads="1"/>
          </p:cNvSpPr>
          <p:nvPr>
            <p:ph idx="1"/>
          </p:nvPr>
        </p:nvSpPr>
        <p:spPr>
          <a:xfrm>
            <a:off x="457200" y="2667000"/>
            <a:ext cx="8229600" cy="4038600"/>
          </a:xfrm>
        </p:spPr>
        <p:txBody>
          <a:bodyPr/>
          <a:lstStyle/>
          <a:p>
            <a:r>
              <a:rPr lang="en-US" sz="2400" dirty="0" smtClean="0">
                <a:solidFill>
                  <a:srgbClr val="EAEAEA"/>
                </a:solidFill>
              </a:rPr>
              <a:t>What could cause your license to be suspended or revoked?</a:t>
            </a:r>
          </a:p>
          <a:p>
            <a:r>
              <a:rPr lang="en-US" sz="2400" dirty="0" smtClean="0">
                <a:solidFill>
                  <a:srgbClr val="EAEAEA"/>
                </a:solidFill>
              </a:rPr>
              <a:t>What must you do if your license is suspended or revoked?</a:t>
            </a:r>
          </a:p>
          <a:p>
            <a:r>
              <a:rPr lang="en-US" sz="2400" dirty="0" smtClean="0">
                <a:solidFill>
                  <a:srgbClr val="EAEAEA"/>
                </a:solidFill>
              </a:rPr>
              <a:t>Does your physical license allow you to possess a weapon if your license is suspended or revoked?</a:t>
            </a:r>
          </a:p>
          <a:p>
            <a:r>
              <a:rPr lang="en-US" sz="2400" dirty="0" smtClean="0">
                <a:solidFill>
                  <a:srgbClr val="EAEAEA"/>
                </a:solidFill>
              </a:rPr>
              <a:t>What must </a:t>
            </a:r>
            <a:r>
              <a:rPr lang="en-US" sz="2400" dirty="0" smtClean="0"/>
              <a:t>you do if you move or change your name?  </a:t>
            </a:r>
          </a:p>
          <a:p>
            <a:r>
              <a:rPr lang="en-US" sz="2400" dirty="0" smtClean="0">
                <a:solidFill>
                  <a:srgbClr val="EAEAEA"/>
                </a:solidFill>
              </a:rPr>
              <a:t>How do you renew your license?</a:t>
            </a:r>
          </a:p>
          <a:p>
            <a:r>
              <a:rPr lang="en-US" sz="2400" dirty="0" smtClean="0">
                <a:solidFill>
                  <a:srgbClr val="EAEAEA"/>
                </a:solidFill>
              </a:rPr>
              <a:t>Questions?</a:t>
            </a:r>
            <a:endParaRPr lang="en-US" sz="2400" dirty="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About the Final Exam</a:t>
            </a:r>
          </a:p>
        </p:txBody>
      </p:sp>
      <p:sp>
        <p:nvSpPr>
          <p:cNvPr id="4099" name="Rectangle 3"/>
          <p:cNvSpPr>
            <a:spLocks noGrp="1" noChangeArrowheads="1"/>
          </p:cNvSpPr>
          <p:nvPr>
            <p:ph idx="1"/>
          </p:nvPr>
        </p:nvSpPr>
        <p:spPr>
          <a:xfrm>
            <a:off x="457200" y="2667000"/>
            <a:ext cx="8229600" cy="3916363"/>
          </a:xfrm>
        </p:spPr>
        <p:txBody>
          <a:bodyPr/>
          <a:lstStyle/>
          <a:p>
            <a:r>
              <a:rPr lang="en-US" sz="2400" dirty="0" smtClean="0">
                <a:solidFill>
                  <a:schemeClr val="bg1"/>
                </a:solidFill>
              </a:rPr>
              <a:t>Two components: Hands-on Test and Written Exam</a:t>
            </a:r>
            <a:endParaRPr lang="en-US" sz="2000" dirty="0" smtClean="0">
              <a:solidFill>
                <a:schemeClr val="bg1"/>
              </a:solidFill>
            </a:endParaRPr>
          </a:p>
          <a:p>
            <a:r>
              <a:rPr lang="en-US" sz="2400" dirty="0" smtClean="0">
                <a:solidFill>
                  <a:schemeClr val="bg1"/>
                </a:solidFill>
              </a:rPr>
              <a:t>Hands-on test:  Demonstrate how to safely unload a handgun</a:t>
            </a:r>
          </a:p>
          <a:p>
            <a:pPr lvl="1"/>
            <a:r>
              <a:rPr lang="en-US" sz="2000" dirty="0" smtClean="0">
                <a:solidFill>
                  <a:schemeClr val="bg1"/>
                </a:solidFill>
              </a:rPr>
              <a:t>You choose whether a pistol or revolver</a:t>
            </a:r>
          </a:p>
          <a:p>
            <a:pPr lvl="1"/>
            <a:r>
              <a:rPr lang="en-US" sz="2000" dirty="0" smtClean="0">
                <a:solidFill>
                  <a:schemeClr val="bg1"/>
                </a:solidFill>
              </a:rPr>
              <a:t>You must unload without violating any of the four fundamental rules of firearm safety</a:t>
            </a:r>
            <a:endParaRPr lang="en-US" sz="2400" dirty="0">
              <a:solidFill>
                <a:srgbClr val="EAEAEA"/>
              </a:solidFill>
            </a:endParaRPr>
          </a:p>
          <a:p>
            <a:r>
              <a:rPr lang="en-US" sz="2400" dirty="0" smtClean="0">
                <a:solidFill>
                  <a:srgbClr val="EAEAEA"/>
                </a:solidFill>
              </a:rPr>
              <a:t>Written exam</a:t>
            </a:r>
          </a:p>
          <a:p>
            <a:pPr lvl="1"/>
            <a:r>
              <a:rPr lang="en-US" sz="2000" dirty="0" smtClean="0">
                <a:solidFill>
                  <a:srgbClr val="EAEAEA"/>
                </a:solidFill>
              </a:rPr>
              <a:t>You must score 80% or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916363"/>
          </a:xfrm>
        </p:spPr>
        <p:txBody>
          <a:bodyPr/>
          <a:lstStyle/>
          <a:p>
            <a:pPr marL="457200" indent="-457200">
              <a:buNone/>
            </a:pPr>
            <a:r>
              <a:rPr lang="en-US" sz="2400" dirty="0" smtClean="0">
                <a:solidFill>
                  <a:srgbClr val="FF0000"/>
                </a:solidFill>
              </a:rPr>
              <a:t>2.  Never let the muzzle cross anything you are not willing to destroy</a:t>
            </a:r>
          </a:p>
          <a:p>
            <a:pPr marL="857250" lvl="1" indent="-457200"/>
            <a:r>
              <a:rPr lang="en-US" sz="2000" dirty="0" smtClean="0">
                <a:solidFill>
                  <a:srgbClr val="EAEAEA"/>
                </a:solidFill>
              </a:rPr>
              <a:t>Imagine a laser beam coming out of the barrel of your weapon.  Never let that laser touch anything—even for a moment—that you aren’t willing to shoot.</a:t>
            </a:r>
          </a:p>
          <a:p>
            <a:pPr marL="857250" lvl="1" indent="-457200"/>
            <a:r>
              <a:rPr lang="en-US" sz="2000" dirty="0" smtClean="0">
                <a:solidFill>
                  <a:srgbClr val="EAEAEA"/>
                </a:solidFill>
              </a:rPr>
              <a:t>Keep the weapon pointed in a direction that will safely stop any bullet fired.</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0600"/>
            <a:ext cx="8229600" cy="1143000"/>
          </a:xfrm>
        </p:spPr>
        <p:txBody>
          <a:bodyPr/>
          <a:lstStyle/>
          <a:p>
            <a:pPr algn="l"/>
            <a:r>
              <a:rPr lang="en-US" sz="4000" dirty="0" smtClean="0">
                <a:solidFill>
                  <a:srgbClr val="EAEAEA"/>
                </a:solidFill>
              </a:rPr>
              <a:t>Fundamental Firearm Safety Rules</a:t>
            </a:r>
          </a:p>
        </p:txBody>
      </p:sp>
      <p:sp>
        <p:nvSpPr>
          <p:cNvPr id="4099" name="Rectangle 3"/>
          <p:cNvSpPr>
            <a:spLocks noGrp="1" noChangeArrowheads="1"/>
          </p:cNvSpPr>
          <p:nvPr>
            <p:ph idx="1"/>
          </p:nvPr>
        </p:nvSpPr>
        <p:spPr>
          <a:xfrm>
            <a:off x="457200" y="2667000"/>
            <a:ext cx="8229600" cy="3810000"/>
          </a:xfrm>
        </p:spPr>
        <p:txBody>
          <a:bodyPr/>
          <a:lstStyle/>
          <a:p>
            <a:pPr marL="457200" indent="-457200">
              <a:buAutoNum type="arabicPeriod" startAt="3"/>
            </a:pPr>
            <a:r>
              <a:rPr lang="en-US" sz="2400" dirty="0" smtClean="0">
                <a:solidFill>
                  <a:srgbClr val="FF0000"/>
                </a:solidFill>
              </a:rPr>
              <a:t>Keep your finger off the trigger and outside the trigger guard until you want the gun to fire</a:t>
            </a:r>
          </a:p>
          <a:p>
            <a:pPr marL="857250" lvl="1" indent="-457200"/>
            <a:r>
              <a:rPr lang="en-US" sz="2000" dirty="0" smtClean="0">
                <a:solidFill>
                  <a:srgbClr val="EAEAEA"/>
                </a:solidFill>
              </a:rPr>
              <a:t>Keep your index finger extended along the frame of the weapon until your sights are on your target and you want to fire.</a:t>
            </a:r>
          </a:p>
          <a:p>
            <a:pPr marL="857250" lvl="1" indent="-457200"/>
            <a:r>
              <a:rPr lang="en-US" sz="2000" dirty="0" smtClean="0">
                <a:solidFill>
                  <a:srgbClr val="EAEAEA"/>
                </a:solidFill>
              </a:rPr>
              <a:t>This prevents you from unintentionally firing because you were startled or clutched something with your other hand.</a:t>
            </a:r>
            <a:endParaRPr lang="en-US" sz="2400" dirty="0" smtClean="0">
              <a:solidFill>
                <a:srgbClr val="EAE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79AE4906EA240B5FC96C3D71D0979" ma:contentTypeVersion="5" ma:contentTypeDescription="Create a new document." ma:contentTypeScope="" ma:versionID="c03f70c348c4ca45ae7e7e56f35b7f7a">
  <xsd:schema xmlns:xsd="http://www.w3.org/2001/XMLSchema" xmlns:xs="http://www.w3.org/2001/XMLSchema" xmlns:p="http://schemas.microsoft.com/office/2006/metadata/properties" xmlns:ns2="bb65cc95-6d4e-4879-a879-9838761499af" xmlns:ns3="9e30f06f-ad7a-453a-8e08-8a8878e30bd1" xmlns:ns4="e63de43f-0c3d-4073-8fb2-a9ae14e21ad8" targetNamespace="http://schemas.microsoft.com/office/2006/metadata/properties" ma:root="true" ma:fieldsID="5e2b06bb348254c84fd1a81aae5c4a7c" ns2:_="" ns3:_="" ns4:_="">
    <xsd:import namespace="bb65cc95-6d4e-4879-a879-9838761499af"/>
    <xsd:import namespace="9e30f06f-ad7a-453a-8e08-8a8878e30bd1"/>
    <xsd:import namespace="e63de43f-0c3d-4073-8fb2-a9ae14e21ad8"/>
    <xsd:element name="properties">
      <xsd:complexType>
        <xsd:sequence>
          <xsd:element name="documentManagement">
            <xsd:complexType>
              <xsd:all>
                <xsd:element ref="ns2:_dlc_DocId" minOccurs="0"/>
                <xsd:element ref="ns2:_dlc_DocIdUrl" minOccurs="0"/>
                <xsd:element ref="ns2:_dlc_DocIdPersistId" minOccurs="0"/>
                <xsd:element ref="ns3:Program" minOccurs="0"/>
                <xsd:element ref="ns3:Topic"/>
                <xsd:element ref="ns3:Document_x0020_Type"/>
                <xsd:element ref="ns3:Target_x0020_Audience"/>
                <xsd:element ref="ns4:Bureau"/>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Program" ma:index="11" nillable="true" ma:displayName="Program" ma:internalName="Program">
      <xsd:simpleType>
        <xsd:restriction base="dms:Choice">
          <xsd:enumeration value="Comprehensive Opioid, Stimulant, and Substance Abuse Program (COSSAP)"/>
          <xsd:enumeration value="Death in Custody Reporting (DCRA)"/>
          <xsd:enumeration value="Law Enforcement Data"/>
          <xsd:enumeration value="Treatment Alternatives and Diversion (TAD)"/>
          <xsd:enumeration value="Uniform Crime Reporting (UCR)"/>
          <xsd:enumeration value="Victims of Crime Act (VOCA)"/>
          <xsd:enumeration value="Wisconsin Incident-Based Reporting System (WIBRS)"/>
        </xsd:restriction>
      </xsd:simpleType>
    </xsd:element>
    <xsd:element name="Topic" ma:index="12" ma:displayName="Topic" ma:format="Dropdown" ma:internalName="Topic">
      <xsd:simpleType>
        <xsd:restriction base="dms:Choice">
          <xsd:enumeration value="Abduction"/>
          <xsd:enumeration value="Abuse"/>
          <xsd:enumeration value="AMBER Alert"/>
          <xsd:enumeration value="Arrests"/>
          <xsd:enumeration value="Arson"/>
          <xsd:enumeration value="Assault"/>
          <xsd:enumeration value="Attorney General Opinions"/>
          <xsd:enumeration value="Automated Fingerprint Identification System (AFIS)"/>
          <xsd:enumeration value="Benefits"/>
          <xsd:enumeration value="Budget"/>
          <xsd:enumeration value="Careers"/>
          <xsd:enumeration value="Central Criminal History (CCH) Database"/>
          <xsd:enumeration value="Child Abuse"/>
          <xsd:enumeration value="Child Sexual Assault"/>
          <xsd:enumeration value="Civil Matters"/>
          <xsd:enumeration value="Clean Water"/>
          <xsd:enumeration value="Clergy and Faith Leader Abuse"/>
          <xsd:enumeration value="Cold Case"/>
          <xsd:enumeration value="Concealed Carry Weapon (CCW) License"/>
          <xsd:enumeration value="Consumer Protection"/>
          <xsd:enumeration value="Controlled Substances"/>
          <xsd:enumeration value="Crime"/>
          <xsd:enumeration value="Crime Alerts"/>
          <xsd:enumeration value="Crime Labs"/>
          <xsd:enumeration value="Crime Scene Response Team"/>
          <xsd:enumeration value="Crime Victim Compensation Program (CVC)"/>
          <xsd:enumeration value="Crime Victim Services (OCVS)"/>
          <xsd:enumeration value="Crime Victim Services Grants"/>
          <xsd:enumeration value="Crime Victim Services Training"/>
          <xsd:enumeration value="Crime Victims"/>
          <xsd:enumeration value="Crime Victims Rights Board (CVRB)"/>
          <xsd:enumeration value="Criminal Background Checks"/>
          <xsd:enumeration value="Criminal History"/>
          <xsd:enumeration value="Criminal History Record Information"/>
          <xsd:enumeration value="Criminal Investigation Canines"/>
          <xsd:enumeration value="Criminal Justice"/>
          <xsd:enumeration value="Criminal Justice Coordinating Council (CJCC)"/>
          <xsd:enumeration value="Criminal Justice Grants"/>
          <xsd:enumeration value="Criminal Matters"/>
          <xsd:enumeration value="Dashboards"/>
          <xsd:enumeration value="Data &amp; Statistics"/>
          <xsd:enumeration value="Data Dashboard"/>
          <xsd:enumeration value="Death in Custody Reporting (DCRA)"/>
          <xsd:enumeration value="Democracy"/>
          <xsd:enumeration value="Diversity, Equity, and Inclusion"/>
          <xsd:enumeration value="DNA"/>
          <xsd:enumeration value="Do Not Call List"/>
          <xsd:enumeration value="DOJ Leadership"/>
          <xsd:enumeration value="Domestic Abuse"/>
          <xsd:enumeration value="Drug Case Dashboard"/>
          <xsd:enumeration value="Drug Take Back"/>
          <xsd:enumeration value="Drugs"/>
          <xsd:enumeration value="Elderly Abuse"/>
          <xsd:enumeration value="Elderly Protection"/>
          <xsd:enumeration value="Election Fraud"/>
          <xsd:enumeration value="Environmental Protection"/>
          <xsd:enumeration value="Evidence Submission"/>
          <xsd:enumeration value="Fire Marshal"/>
          <xsd:enumeration value="Firearms and Toolmarks"/>
          <xsd:enumeration value="Firearms Background Check"/>
          <xsd:enumeration value="Forensic Imaging"/>
          <xsd:enumeration value="Forensic Nursing / SANE Program"/>
          <xsd:enumeration value="Forensic Science"/>
          <xsd:enumeration value="Fraud"/>
          <xsd:enumeration value="Grants"/>
          <xsd:enumeration value="Green Alert"/>
          <xsd:enumeration value="Health Care"/>
          <xsd:enumeration value="Homeland Security"/>
          <xsd:enumeration value="Homicide"/>
          <xsd:enumeration value="Human Resources"/>
          <xsd:enumeration value="Human Trafficking"/>
          <xsd:enumeration value="Illegal Narcotics"/>
          <xsd:enumeration value="Internet Crimes Against Children"/>
          <xsd:enumeration value="Juvenile Justice Grants"/>
          <xsd:enumeration value="Kidnapping"/>
          <xsd:enumeration value="Latent Prints and Footwear"/>
          <xsd:enumeration value="Law"/>
          <xsd:enumeration value="Law Enforcement"/>
          <xsd:enumeration value="Law Enforcement Data"/>
          <xsd:enumeration value="Legal Services"/>
          <xsd:enumeration value="Medicaid Fraud"/>
          <xsd:enumeration value="Missing and Exploited Children and Adults"/>
          <xsd:enumeration value="Missing and Murdered Indigenous Women (MMIW)"/>
          <xsd:enumeration value="Missing Persons"/>
          <xsd:enumeration value="Murder"/>
          <xsd:enumeration value="Offenses"/>
          <xsd:enumeration value="Officer Involved Critical Incident"/>
          <xsd:enumeration value="Open Government"/>
          <xsd:enumeration value="Open Government Correspondence"/>
          <xsd:enumeration value="Open Government Response Times"/>
          <xsd:enumeration value="Open Government Training"/>
          <xsd:enumeration value="Open Meetings"/>
          <xsd:enumeration value="Opioids / Methamphetamines"/>
          <xsd:enumeration value="Policy"/>
          <xsd:enumeration value="Public Records"/>
          <xsd:enumeration value="Public Records Data"/>
          <xsd:enumeration value="Public Records Request"/>
          <xsd:enumeration value="Public Records Responses"/>
          <xsd:enumeration value="Public Safety"/>
          <xsd:enumeration value="Quality Assurance"/>
          <xsd:enumeration value="Reports"/>
          <xsd:enumeration value="Reproductive Rights"/>
          <xsd:enumeration value="Restraining Orders"/>
          <xsd:enumeration value="Rights"/>
          <xsd:enumeration value="Robbery"/>
          <xsd:enumeration value="Robocalls"/>
          <xsd:enumeration value="Safe at Home"/>
          <xsd:enumeration value="School Safety"/>
          <xsd:enumeration value="School Safety Grants"/>
          <xsd:enumeration value="Search Warrants"/>
          <xsd:enumeration value="Sex Offenses"/>
          <xsd:enumeration value="Sexual Assault"/>
          <xsd:enumeration value="Sexual Assault Forensic Exam Fund (SAFE)"/>
          <xsd:enumeration value="Sexual Assault Kit Tracking System"/>
          <xsd:enumeration value="Sexual Assault Nurse Examiner (SANE)"/>
          <xsd:enumeration value="Sexual Assault Tracking System"/>
          <xsd:enumeration value="Sexual Assault Victims Services (SAVS)"/>
          <xsd:enumeration value="Shoplifting"/>
          <xsd:enumeration value="Silver Alert"/>
          <xsd:enumeration value="Speak Up, Speak Out (SUSO)"/>
          <xsd:enumeration value="Substance Abuse"/>
          <xsd:enumeration value="Suicide"/>
          <xsd:enumeration value="Summary Based Reporting (SBR)"/>
          <xsd:enumeration value="Telecom"/>
          <xsd:enumeration value="Theft"/>
          <xsd:enumeration value="Tobacco Directory"/>
          <xsd:enumeration value="Toxicology"/>
          <xsd:enumeration value="Trace Evidence"/>
          <xsd:enumeration value="Treatment Alternatives and Diversion (TAD)"/>
          <xsd:enumeration value="Uniform Crime Reporting (UCR)"/>
          <xsd:enumeration value="Use-of-Force and Arrest-Related Death (UFAD)"/>
          <xsd:enumeration value="Victim Services"/>
          <xsd:enumeration value="Victim Services Professionals"/>
          <xsd:enumeration value="Victims of Crime Act (VOCA)"/>
          <xsd:enumeration value="Violence Against Women Act (VAWA)"/>
          <xsd:enumeration value="Wellness"/>
          <xsd:enumeration value="WiSAKI"/>
          <xsd:enumeration value="Wisconsin Incident-Based Reporting System (WIBRS)"/>
          <xsd:enumeration value="Wisconsin Statewide Intelligence Center (WSIC)"/>
        </xsd:restriction>
      </xsd:simpleType>
    </xsd:element>
    <xsd:element name="Document_x0020_Type" ma:index="13" ma:displayName="Document Type" ma:format="Dropdown" ma:internalName="Document_x0020_Type">
      <xsd:simpleType>
        <xsd:restriction base="dms:Choice">
          <xsd:enumeration value="Agenda"/>
          <xsd:enumeration value="Briefs"/>
          <xsd:enumeration value="Brochure"/>
          <xsd:enumeration value="Bulletin"/>
          <xsd:enumeration value="Certifications / Accreditations"/>
          <xsd:enumeration value="Accreditation"/>
          <xsd:enumeration value="Certificate"/>
          <xsd:enumeration value="Data"/>
          <xsd:enumeration value="Dashboard"/>
          <xsd:enumeration value="Dataset"/>
          <xsd:enumeration value="Infographic"/>
          <xsd:enumeration value="Document"/>
          <xsd:enumeration value="Form"/>
          <xsd:enumeration value="Checklist"/>
          <xsd:enumeration value="Worksheet"/>
          <xsd:enumeration value="Frequently Asked Questions"/>
          <xsd:enumeration value="Grant"/>
          <xsd:enumeration value="Guide"/>
          <xsd:enumeration value="Instructional Material"/>
          <xsd:enumeration value="Minutes"/>
          <xsd:enumeration value="Officer Involved Critical Incident"/>
          <xsd:enumeration value="Open Government Advisories"/>
          <xsd:enumeration value="Open Government AG Opinions and Memoranda"/>
          <xsd:enumeration value="Past Attorney General Opinions"/>
          <xsd:enumeration value="Plan"/>
          <xsd:enumeration value="Policy"/>
          <xsd:enumeration value="Presentation"/>
          <xsd:enumeration value="Press Release"/>
          <xsd:enumeration value="Report"/>
          <xsd:enumeration value="Annual Report"/>
          <xsd:enumeration value="Survey"/>
          <xsd:enumeration value="Statistics"/>
          <xsd:enumeration value="Template"/>
          <xsd:enumeration value="Testimony"/>
          <xsd:enumeration value="Training"/>
          <xsd:enumeration value="Webinar"/>
          <xsd:enumeration value="White Paper"/>
        </xsd:restriction>
      </xsd:simpleType>
    </xsd:element>
    <xsd:element name="Target_x0020_Audience" ma:index="14" ma:displayName="Target Audience" ma:format="Dropdown" ma:internalName="Target_x0020_Audience">
      <xsd:simpleType>
        <xsd:restriction base="dms:Choice">
          <xsd:enumeration value="Crime Victim Professionals"/>
          <xsd:enumeration value="Education Professionals"/>
          <xsd:enumeration value="Law Enforcement"/>
          <xsd:enumeration value="Legal Professionals"/>
          <xsd:enumeration value="Medical Professionals"/>
          <xsd:enumeration value="Public"/>
        </xsd:restriction>
      </xsd:simpleType>
    </xsd:element>
  </xsd:schema>
  <xsd:schema xmlns:xsd="http://www.w3.org/2001/XMLSchema" xmlns:xs="http://www.w3.org/2001/XMLSchema" xmlns:dms="http://schemas.microsoft.com/office/2006/documentManagement/types" xmlns:pc="http://schemas.microsoft.com/office/infopath/2007/PartnerControls" targetNamespace="e63de43f-0c3d-4073-8fb2-a9ae14e21ad8" elementFormDefault="qualified">
    <xsd:import namespace="http://schemas.microsoft.com/office/2006/documentManagement/types"/>
    <xsd:import namespace="http://schemas.microsoft.com/office/infopath/2007/PartnerControls"/>
    <xsd:element name="Bureau" ma:index="15" ma:displayName="Bureau" ma:format="Dropdown" ma:internalName="Bureau">
      <xsd:simpleType>
        <xsd:restriction base="dms:Choice">
          <xsd:enumeration value="BJIA"/>
          <xsd:enumeration value="BJP"/>
          <xsd:enumeration value="CIB"/>
          <xsd:enumeration value="Training and Standards Bureau"/>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b65cc95-6d4e-4879-a879-9838761499af">33E6D4FPPFNA-924690926-36</_dlc_DocId>
    <_dlc_DocIdUrl xmlns="bb65cc95-6d4e-4879-a879-9838761499af">
      <Url>https://www.wisdoj.gov/_layouts/15/DocIdRedir.aspx?ID=33E6D4FPPFNA-924690926-36</Url>
      <Description>33E6D4FPPFNA-924690926-36</Description>
    </_dlc_DocIdUrl>
    <Topic xmlns="9e30f06f-ad7a-453a-8e08-8a8878e30bd1">Concealed Carry Weapon (CCW) License</Topic>
    <Document_x0020_Type xmlns="9e30f06f-ad7a-453a-8e08-8a8878e30bd1">Presentation</Document_x0020_Type>
    <Target_x0020_Audience xmlns="9e30f06f-ad7a-453a-8e08-8a8878e30bd1">Public</Target_x0020_Audience>
    <Program xmlns="9e30f06f-ad7a-453a-8e08-8a8878e30bd1" xsi:nil="true"/>
    <Bureau xmlns="e63de43f-0c3d-4073-8fb2-a9ae14e21ad8">CIB</Bureau>
  </documentManagement>
</p:properties>
</file>

<file path=customXml/itemProps1.xml><?xml version="1.0" encoding="utf-8"?>
<ds:datastoreItem xmlns:ds="http://schemas.openxmlformats.org/officeDocument/2006/customXml" ds:itemID="{975E3403-F57D-41C8-985D-8BF11B48D945}"/>
</file>

<file path=customXml/itemProps2.xml><?xml version="1.0" encoding="utf-8"?>
<ds:datastoreItem xmlns:ds="http://schemas.openxmlformats.org/officeDocument/2006/customXml" ds:itemID="{2EC1D06F-85D8-4522-B180-85005E34F69F}"/>
</file>

<file path=customXml/itemProps3.xml><?xml version="1.0" encoding="utf-8"?>
<ds:datastoreItem xmlns:ds="http://schemas.openxmlformats.org/officeDocument/2006/customXml" ds:itemID="{2C564491-2780-4A6A-9992-736C499975F0}"/>
</file>

<file path=customXml/itemProps4.xml><?xml version="1.0" encoding="utf-8"?>
<ds:datastoreItem xmlns:ds="http://schemas.openxmlformats.org/officeDocument/2006/customXml" ds:itemID="{F18EF0C7-4E16-4D7F-BCD7-2E990B80D9E5}"/>
</file>

<file path=docProps/app.xml><?xml version="1.0" encoding="utf-8"?>
<Properties xmlns="http://schemas.openxmlformats.org/officeDocument/2006/extended-properties" xmlns:vt="http://schemas.openxmlformats.org/officeDocument/2006/docPropsVTypes">
  <Template/>
  <TotalTime>0</TotalTime>
  <Words>6179</Words>
  <Application>Microsoft Office PowerPoint</Application>
  <PresentationFormat>On-screen Show (4:3)</PresentationFormat>
  <Paragraphs>662</Paragraphs>
  <Slides>79</Slides>
  <Notes>77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Firearm Safety Course</vt:lpstr>
      <vt:lpstr>Course Introduction</vt:lpstr>
      <vt:lpstr>Course Overview</vt:lpstr>
      <vt:lpstr>Course Safety Rules</vt:lpstr>
      <vt:lpstr>What We’ll Discuss Next: Firearm Safety</vt:lpstr>
      <vt:lpstr>Fundamental Firearm Safety Rules</vt:lpstr>
      <vt:lpstr>Fundamental Firearm Safety Rules</vt:lpstr>
      <vt:lpstr>Fundamental Firearm Safety Rules</vt:lpstr>
      <vt:lpstr>Fundamental Firearm Safety Rules</vt:lpstr>
      <vt:lpstr>Fundamental Firearm Safety Rules</vt:lpstr>
      <vt:lpstr>Additional Safety Considerations</vt:lpstr>
      <vt:lpstr>Handgun Parts Identification</vt:lpstr>
      <vt:lpstr>Revolvers</vt:lpstr>
      <vt:lpstr>Slide 14</vt:lpstr>
      <vt:lpstr>Unload a Revolver</vt:lpstr>
      <vt:lpstr>Slide 16</vt:lpstr>
      <vt:lpstr>Pistols</vt:lpstr>
      <vt:lpstr>Slide 18</vt:lpstr>
      <vt:lpstr>Manual Safety</vt:lpstr>
      <vt:lpstr>Unload a Pistol</vt:lpstr>
      <vt:lpstr>Slide 21</vt:lpstr>
      <vt:lpstr>Guided Practice: Safely Unload a Handgun</vt:lpstr>
      <vt:lpstr>What We’ll Discuss Next: Weapons in Your Home</vt:lpstr>
      <vt:lpstr>Safe Firearm Storage</vt:lpstr>
      <vt:lpstr>Slide 25</vt:lpstr>
      <vt:lpstr>Slide 26</vt:lpstr>
      <vt:lpstr>Children and Weapons</vt:lpstr>
      <vt:lpstr>Children – Eddie Eagle</vt:lpstr>
      <vt:lpstr>In-Class Exercise: Develop Your Family Safety Plan</vt:lpstr>
      <vt:lpstr>Review: Firearm Safety</vt:lpstr>
      <vt:lpstr>During the Break</vt:lpstr>
      <vt:lpstr>What We’ll Discuss Next: Safe Carry Considerations</vt:lpstr>
      <vt:lpstr>Weapon Concealment</vt:lpstr>
      <vt:lpstr>Characteristics of a Good Holster</vt:lpstr>
      <vt:lpstr>Safety Considerations</vt:lpstr>
      <vt:lpstr>Slide 36</vt:lpstr>
      <vt:lpstr>Slide 37</vt:lpstr>
      <vt:lpstr>Slide 38</vt:lpstr>
      <vt:lpstr>Slide 39</vt:lpstr>
      <vt:lpstr>Slide 40</vt:lpstr>
      <vt:lpstr>Maintain Control of Your Weapon</vt:lpstr>
      <vt:lpstr>Maintain Control of Your Weapon</vt:lpstr>
      <vt:lpstr>Avoid Need to Use Your Weapon</vt:lpstr>
      <vt:lpstr>Avoid Need to Use Your Weapon</vt:lpstr>
      <vt:lpstr>Encounters with Law Enforcement</vt:lpstr>
      <vt:lpstr>Officers May Take Different Actions</vt:lpstr>
      <vt:lpstr>Review: Safe Carry Considerations</vt:lpstr>
      <vt:lpstr>During the Break</vt:lpstr>
      <vt:lpstr>What We’ll Discuss Next: Legal Implications of CCW</vt:lpstr>
      <vt:lpstr>Elements of the Concealed Carry Law</vt:lpstr>
      <vt:lpstr>Elements of the Concealed Carry Law</vt:lpstr>
      <vt:lpstr>Elements of the Concealed Carry Law</vt:lpstr>
      <vt:lpstr>Where You Cannot Carry A Handgun</vt:lpstr>
      <vt:lpstr>Where You Cannot Carry A Handgun</vt:lpstr>
      <vt:lpstr>Schools</vt:lpstr>
      <vt:lpstr>Self Defense &amp; Defense of Others</vt:lpstr>
      <vt:lpstr>Self Defense &amp; Defense of Others</vt:lpstr>
      <vt:lpstr>Self Defense &amp; Defense of Others</vt:lpstr>
      <vt:lpstr>Castle Doctrine</vt:lpstr>
      <vt:lpstr>Self Defense &amp; Defense of Others</vt:lpstr>
      <vt:lpstr>Self Defense &amp; Defense of Others</vt:lpstr>
      <vt:lpstr>Post-Incident Safety</vt:lpstr>
      <vt:lpstr>CCW Badges</vt:lpstr>
      <vt:lpstr>Defense of Property</vt:lpstr>
      <vt:lpstr>Review: Legal Implications of CCW</vt:lpstr>
      <vt:lpstr>What We’ll Discuss Next: CCW Licensing</vt:lpstr>
      <vt:lpstr>Concealed Carry License Overview</vt:lpstr>
      <vt:lpstr>Concealed Carry License Overview</vt:lpstr>
      <vt:lpstr>Concealed Carry License</vt:lpstr>
      <vt:lpstr>Applying for a License</vt:lpstr>
      <vt:lpstr>Applying for a License</vt:lpstr>
      <vt:lpstr>In Class Exercise: Complete an Application</vt:lpstr>
      <vt:lpstr>Maintaining a License</vt:lpstr>
      <vt:lpstr>Change of Name or Address</vt:lpstr>
      <vt:lpstr>Lost, Damaged, Destroyed License</vt:lpstr>
      <vt:lpstr>Renewing a License</vt:lpstr>
      <vt:lpstr>Renewing a License</vt:lpstr>
      <vt:lpstr>Review: CCW Licensing</vt:lpstr>
      <vt:lpstr>About the Final Exam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Safety Course</dc:title>
  <cp:lastModifiedBy/>
  <cp:revision>23</cp:revision>
  <dcterms:created xsi:type="dcterms:W3CDTF">2010-05-11T17:29:44Z</dcterms:created>
  <dcterms:modified xsi:type="dcterms:W3CDTF">2017-01-27T14:40:19Z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0x01010038279AE4906EA240B5FC96C3D71D0979</vt:lpwstr>
  </property>
  <property fmtid="{D5CDD505-2E9C-101B-9397-08002B2CF9AE}" pid="3" name="_dlc_DocIdItemGuid">
    <vt:lpwstr>78e75c91-2022-4053-afbe-1522ba0a0ea9</vt:lpwstr>
  </property>
</Properties>
</file>